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0" r:id="rId2"/>
    <p:sldId id="282" r:id="rId3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>
          <p15:clr>
            <a:srgbClr val="A4A3A4"/>
          </p15:clr>
        </p15:guide>
        <p15:guide id="2" pos="27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7E6E"/>
    <a:srgbClr val="FF6600"/>
    <a:srgbClr val="887361"/>
    <a:srgbClr val="057105"/>
    <a:srgbClr val="08BC08"/>
    <a:srgbClr val="FFFFFF"/>
    <a:srgbClr val="B1291C"/>
    <a:srgbClr val="72D143"/>
    <a:srgbClr val="9FD53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744" y="108"/>
      </p:cViewPr>
      <p:guideLst>
        <p:guide orient="horz" pos="2186"/>
        <p:guide pos="27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8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5C39189-3CC7-420E-BA9E-3DA2DAB60650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5" y="9428586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AE926C3-DCEF-40C2-9684-50ACC3A26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6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550C137-CB0C-4F8D-80B2-375B8466CB6B}" type="datetimeFigureOut">
              <a:rPr lang="it-IT" smtClean="0"/>
              <a:t>21/02/2019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E74D08F-754D-413A-B5C5-5ABC30E16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03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46600" y="3149600"/>
            <a:ext cx="38100" cy="546100"/>
          </a:xfrm>
          <a:prstGeom prst="rect">
            <a:avLst/>
          </a:prstGeom>
        </p:spPr>
      </p:pic>
      <p:sp>
        <p:nvSpPr>
          <p:cNvPr id="14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510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  <a:endParaRPr lang="it-IT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0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8788400" cy="863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2050" y="369888"/>
            <a:ext cx="850900" cy="850900"/>
          </a:xfrm>
          <a:prstGeom prst="rect">
            <a:avLst/>
          </a:prstGeom>
        </p:spPr>
      </p:pic>
      <p:sp>
        <p:nvSpPr>
          <p:cNvPr id="13" name="CasellaDiTesto 12"/>
          <p:cNvSpPr txBox="1"/>
          <p:nvPr userDrawn="1"/>
        </p:nvSpPr>
        <p:spPr>
          <a:xfrm>
            <a:off x="912813" y="10874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57200" y="369888"/>
            <a:ext cx="0" cy="49371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B1291C"/>
          </a:solidFill>
          <a:latin typeface="Amazing Grotesk Ultra"/>
          <a:ea typeface="+mj-ea"/>
          <a:cs typeface="Amazing Grotesk Ultr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B1291C"/>
          </a:solidFill>
          <a:latin typeface="Amazing Grotesk"/>
          <a:ea typeface="+mn-ea"/>
          <a:cs typeface="Amazing Grotes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021" y="3156143"/>
            <a:ext cx="3592098" cy="280051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2" y="3127494"/>
            <a:ext cx="4064541" cy="2438724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351749" y="1442250"/>
            <a:ext cx="6541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</a:rPr>
              <a:t>La forma giuridica delle imprese registrate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863002" y="2540590"/>
            <a:ext cx="21227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dirty="0" smtClean="0"/>
              <a:t>28.045</a:t>
            </a:r>
            <a:r>
              <a:rPr lang="it-IT" sz="1600" dirty="0" smtClean="0"/>
              <a:t> </a:t>
            </a:r>
            <a:r>
              <a:rPr lang="it-IT" sz="1200" dirty="0" smtClean="0"/>
              <a:t> </a:t>
            </a:r>
          </a:p>
          <a:p>
            <a:pPr algn="ctr" defTabSz="180000"/>
            <a:r>
              <a:rPr lang="it-IT" sz="1200" dirty="0" smtClean="0"/>
              <a:t>Imprese individuali</a:t>
            </a:r>
            <a:r>
              <a:rPr lang="it-IT" sz="1600" dirty="0" smtClean="0"/>
              <a:t> 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82006" y="3928088"/>
            <a:ext cx="14086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dirty="0" smtClean="0"/>
              <a:t>10.764</a:t>
            </a:r>
            <a:r>
              <a:rPr lang="it-IT" sz="1600" dirty="0" smtClean="0"/>
              <a:t>  </a:t>
            </a:r>
            <a:r>
              <a:rPr lang="it-IT" sz="1200" dirty="0" smtClean="0"/>
              <a:t> </a:t>
            </a:r>
          </a:p>
          <a:p>
            <a:pPr algn="ctr" defTabSz="180000"/>
            <a:r>
              <a:rPr lang="it-IT" sz="1200" dirty="0" smtClean="0"/>
              <a:t>Società di persone</a:t>
            </a:r>
            <a:r>
              <a:rPr lang="it-IT" sz="1600" dirty="0" smtClean="0"/>
              <a:t> 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087193" y="5501025"/>
            <a:ext cx="14086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dirty="0" smtClean="0"/>
              <a:t>10.787</a:t>
            </a:r>
            <a:r>
              <a:rPr lang="it-IT" sz="1600" dirty="0" smtClean="0"/>
              <a:t>  </a:t>
            </a:r>
            <a:r>
              <a:rPr lang="it-IT" sz="1200" dirty="0" smtClean="0"/>
              <a:t> </a:t>
            </a:r>
          </a:p>
          <a:p>
            <a:pPr algn="ctr" defTabSz="180000"/>
            <a:r>
              <a:rPr lang="it-IT" sz="1200" dirty="0" smtClean="0"/>
              <a:t>Società di capitali</a:t>
            </a:r>
            <a:r>
              <a:rPr lang="it-IT" sz="1600" dirty="0" smtClean="0"/>
              <a:t>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758093" y="5525950"/>
            <a:ext cx="1408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dirty="0" smtClean="0"/>
              <a:t>1.248  </a:t>
            </a:r>
            <a:r>
              <a:rPr lang="it-IT" sz="1200" dirty="0" smtClean="0"/>
              <a:t> </a:t>
            </a:r>
          </a:p>
          <a:p>
            <a:pPr algn="ctr" defTabSz="180000"/>
            <a:r>
              <a:rPr lang="it-IT" sz="1200" dirty="0" smtClean="0"/>
              <a:t>Altre forme</a:t>
            </a:r>
            <a:endParaRPr lang="it-IT" sz="1600" dirty="0" smtClean="0"/>
          </a:p>
        </p:txBody>
      </p:sp>
      <p:sp>
        <p:nvSpPr>
          <p:cNvPr id="31" name="Rettangolo 30"/>
          <p:cNvSpPr/>
          <p:nvPr/>
        </p:nvSpPr>
        <p:spPr>
          <a:xfrm>
            <a:off x="5603124" y="2691831"/>
            <a:ext cx="23289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Tasso di crescita</a:t>
            </a: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Connettore diritto 13"/>
          <p:cNvCxnSpPr/>
          <p:nvPr/>
        </p:nvCxnSpPr>
        <p:spPr>
          <a:xfrm>
            <a:off x="6797751" y="3286125"/>
            <a:ext cx="19050" cy="23563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6425974" y="4056450"/>
            <a:ext cx="2122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200" dirty="0" smtClean="0"/>
              <a:t>Imprese individuali</a:t>
            </a:r>
            <a:r>
              <a:rPr lang="it-IT" sz="1600" dirty="0" smtClean="0"/>
              <a:t> 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575891" y="4671913"/>
            <a:ext cx="1408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200" dirty="0" smtClean="0"/>
              <a:t>Altre forme</a:t>
            </a:r>
            <a:endParaRPr lang="it-IT" sz="1600" dirty="0" smtClean="0"/>
          </a:p>
        </p:txBody>
      </p:sp>
      <p:sp>
        <p:nvSpPr>
          <p:cNvPr id="38" name="CasellaDiTesto 37"/>
          <p:cNvSpPr txBox="1"/>
          <p:nvPr/>
        </p:nvSpPr>
        <p:spPr>
          <a:xfrm>
            <a:off x="6781070" y="5179043"/>
            <a:ext cx="1408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200" dirty="0" smtClean="0"/>
              <a:t>Società di persone</a:t>
            </a:r>
            <a:r>
              <a:rPr lang="it-IT" sz="1600" dirty="0" smtClean="0"/>
              <a:t> 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484389" y="3463450"/>
            <a:ext cx="1408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200" dirty="0" smtClean="0"/>
              <a:t>Società di capitali</a:t>
            </a:r>
            <a:r>
              <a:rPr lang="it-IT" sz="1600" dirty="0" smtClean="0"/>
              <a:t> 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617642" y="3481921"/>
            <a:ext cx="830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600" dirty="0" smtClean="0"/>
              <a:t>+ 3,0 % 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572438" y="4633362"/>
            <a:ext cx="766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600" dirty="0" smtClean="0"/>
              <a:t>- 1,8%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5925639" y="4055397"/>
            <a:ext cx="77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600" dirty="0" smtClean="0"/>
              <a:t>- 0,5%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5195483" y="5202257"/>
            <a:ext cx="84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000"/>
            <a:r>
              <a:rPr lang="it-IT" sz="1600" dirty="0" smtClean="0"/>
              <a:t>- 3,0%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12381" y="343760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</p:spTree>
    <p:extLst>
      <p:ext uri="{BB962C8B-B14F-4D97-AF65-F5344CB8AC3E}">
        <p14:creationId xmlns:p14="http://schemas.microsoft.com/office/powerpoint/2010/main" val="4009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15506" y="342455"/>
            <a:ext cx="67466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1506" y="1447757"/>
            <a:ext cx="6215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B1291C"/>
                </a:solidFill>
                <a:latin typeface="+mj-lt"/>
              </a:rPr>
              <a:t>Imprese registrate per settore economico</a:t>
            </a:r>
            <a:endParaRPr lang="it-IT" sz="1400" b="1" dirty="0" smtClean="0">
              <a:solidFill>
                <a:srgbClr val="B1291C"/>
              </a:solidFill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 rot="16200000">
            <a:off x="-963589" y="4119163"/>
            <a:ext cx="341177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Settore economico di attività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30" y="2557117"/>
            <a:ext cx="7104000" cy="35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65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80</Words>
  <Application>Microsoft Office PowerPoint</Application>
  <PresentationFormat>Presentazione su schermo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Amazing Grotesk</vt:lpstr>
      <vt:lpstr>Amazing Grotesk Ultra</vt:lpstr>
      <vt:lpstr>Arial</vt:lpstr>
      <vt:lpstr>Calibri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Creativi</dc:creator>
  <cp:lastModifiedBy>Antonini Giovanna</cp:lastModifiedBy>
  <cp:revision>334</cp:revision>
  <cp:lastPrinted>2019-02-20T10:47:43Z</cp:lastPrinted>
  <dcterms:created xsi:type="dcterms:W3CDTF">2015-05-26T10:45:53Z</dcterms:created>
  <dcterms:modified xsi:type="dcterms:W3CDTF">2019-02-21T08:28:20Z</dcterms:modified>
</cp:coreProperties>
</file>