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5" r:id="rId2"/>
    <p:sldId id="286" r:id="rId3"/>
    <p:sldId id="287" r:id="rId4"/>
    <p:sldId id="270" r:id="rId5"/>
    <p:sldId id="292" r:id="rId6"/>
    <p:sldId id="269" r:id="rId7"/>
    <p:sldId id="281" r:id="rId8"/>
    <p:sldId id="282" r:id="rId9"/>
    <p:sldId id="283" r:id="rId10"/>
    <p:sldId id="272" r:id="rId11"/>
    <p:sldId id="274" r:id="rId12"/>
    <p:sldId id="273" r:id="rId13"/>
    <p:sldId id="275" r:id="rId14"/>
    <p:sldId id="276" r:id="rId15"/>
    <p:sldId id="277" r:id="rId16"/>
    <p:sldId id="291" r:id="rId17"/>
    <p:sldId id="279" r:id="rId18"/>
    <p:sldId id="280" r:id="rId19"/>
    <p:sldId id="289" r:id="rId20"/>
    <p:sldId id="284" r:id="rId21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>
          <p15:clr>
            <a:srgbClr val="A4A3A4"/>
          </p15:clr>
        </p15:guide>
        <p15:guide id="2" pos="27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291C"/>
    <a:srgbClr val="FFCC00"/>
    <a:srgbClr val="9FD53F"/>
    <a:srgbClr val="72D143"/>
    <a:srgbClr val="08BC08"/>
    <a:srgbClr val="887361"/>
    <a:srgbClr val="F68D36"/>
    <a:srgbClr val="1C1CAE"/>
    <a:srgbClr val="376092"/>
    <a:srgbClr val="C2B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1" autoAdjust="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144" y="78"/>
      </p:cViewPr>
      <p:guideLst>
        <p:guide orient="horz" pos="2186"/>
        <p:guide pos="27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oglio_di_lavoro_di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651427692909757E-2"/>
          <c:y val="0.1332879356506271"/>
          <c:w val="0.8734634241301632"/>
          <c:h val="0.77800636656682098"/>
        </c:manualLayout>
      </c:layout>
      <c:lineChart>
        <c:grouping val="standard"/>
        <c:varyColors val="0"/>
        <c:ser>
          <c:idx val="0"/>
          <c:order val="0"/>
          <c:tx>
            <c:strRef>
              <c:f>'dati gruppi paesi'!$A$15</c:f>
              <c:strCache>
                <c:ptCount val="1"/>
                <c:pt idx="0">
                  <c:v>Economie avanzate</c:v>
                </c:pt>
              </c:strCache>
            </c:strRef>
          </c:tx>
          <c:marker>
            <c:symbol val="none"/>
          </c:marker>
          <c:dPt>
            <c:idx val="11"/>
            <c:bubble3D val="0"/>
            <c:spPr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D59-4D25-B0B4-B935DDC83E43}"/>
              </c:ext>
            </c:extLst>
          </c:dPt>
          <c:dPt>
            <c:idx val="12"/>
            <c:bubble3D val="0"/>
            <c:spPr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D59-4D25-B0B4-B935DDC83E43}"/>
              </c:ext>
            </c:extLst>
          </c:dPt>
          <c:dPt>
            <c:idx val="13"/>
            <c:bubble3D val="0"/>
            <c:spPr>
              <a:ln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1D59-4D25-B0B4-B935DDC83E43}"/>
              </c:ext>
            </c:extLst>
          </c:dPt>
          <c:cat>
            <c:numRef>
              <c:f>'dati gruppi paesi'!$H$1:$O$1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'dati gruppi paesi'!$H$15:$O$15</c:f>
              <c:numCache>
                <c:formatCode>0.0%</c:formatCode>
                <c:ptCount val="8"/>
                <c:pt idx="0">
                  <c:v>1.2E-2</c:v>
                </c:pt>
                <c:pt idx="1">
                  <c:v>1.3999999999999999E-2</c:v>
                </c:pt>
                <c:pt idx="2">
                  <c:v>2.1000000000000001E-2</c:v>
                </c:pt>
                <c:pt idx="3">
                  <c:v>2.3E-2</c:v>
                </c:pt>
                <c:pt idx="4">
                  <c:v>1.7000000000000001E-2</c:v>
                </c:pt>
                <c:pt idx="5">
                  <c:v>2.4E-2</c:v>
                </c:pt>
                <c:pt idx="6">
                  <c:v>2.1999999999999999E-2</c:v>
                </c:pt>
                <c:pt idx="7">
                  <c:v>1.9E-2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1D59-4D25-B0B4-B935DDC83E43}"/>
            </c:ext>
          </c:extLst>
        </c:ser>
        <c:ser>
          <c:idx val="1"/>
          <c:order val="1"/>
          <c:tx>
            <c:strRef>
              <c:f>'dati gruppi paesi'!$A$16</c:f>
              <c:strCache>
                <c:ptCount val="1"/>
                <c:pt idx="0">
                  <c:v>Economie emergenti</c:v>
                </c:pt>
              </c:strCache>
            </c:strRef>
          </c:tx>
          <c:marker>
            <c:symbol val="none"/>
          </c:marker>
          <c:dPt>
            <c:idx val="11"/>
            <c:bubble3D val="0"/>
            <c:spPr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1D59-4D25-B0B4-B935DDC83E43}"/>
              </c:ext>
            </c:extLst>
          </c:dPt>
          <c:dPt>
            <c:idx val="12"/>
            <c:bubble3D val="0"/>
            <c:spPr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1D59-4D25-B0B4-B935DDC83E43}"/>
              </c:ext>
            </c:extLst>
          </c:dPt>
          <c:dPt>
            <c:idx val="13"/>
            <c:bubble3D val="0"/>
            <c:spPr>
              <a:ln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1D59-4D25-B0B4-B935DDC83E43}"/>
              </c:ext>
            </c:extLst>
          </c:dPt>
          <c:cat>
            <c:numRef>
              <c:f>'dati gruppi paesi'!$H$1:$O$1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'dati gruppi paesi'!$H$16:$O$16</c:f>
              <c:numCache>
                <c:formatCode>0.0%</c:formatCode>
                <c:ptCount val="8"/>
                <c:pt idx="0">
                  <c:v>5.2999999999999999E-2</c:v>
                </c:pt>
                <c:pt idx="1">
                  <c:v>5.0999999999999997E-2</c:v>
                </c:pt>
                <c:pt idx="2">
                  <c:v>4.7E-2</c:v>
                </c:pt>
                <c:pt idx="3">
                  <c:v>4.2999999999999997E-2</c:v>
                </c:pt>
                <c:pt idx="4">
                  <c:v>4.5999999999999999E-2</c:v>
                </c:pt>
                <c:pt idx="5">
                  <c:v>4.8000000000000001E-2</c:v>
                </c:pt>
                <c:pt idx="6">
                  <c:v>4.4999999999999998E-2</c:v>
                </c:pt>
                <c:pt idx="7">
                  <c:v>3.9E-2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1D59-4D25-B0B4-B935DDC83E43}"/>
            </c:ext>
          </c:extLst>
        </c:ser>
        <c:ser>
          <c:idx val="2"/>
          <c:order val="2"/>
          <c:tx>
            <c:strRef>
              <c:f>'dati gruppi paesi'!$A$17</c:f>
              <c:strCache>
                <c:ptCount val="1"/>
                <c:pt idx="0">
                  <c:v>Mondo</c:v>
                </c:pt>
              </c:strCache>
            </c:strRef>
          </c:tx>
          <c:marker>
            <c:symbol val="none"/>
          </c:marker>
          <c:dPt>
            <c:idx val="11"/>
            <c:bubble3D val="0"/>
            <c:spPr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1D59-4D25-B0B4-B935DDC83E43}"/>
              </c:ext>
            </c:extLst>
          </c:dPt>
          <c:dPt>
            <c:idx val="12"/>
            <c:bubble3D val="0"/>
            <c:spPr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1D59-4D25-B0B4-B935DDC83E43}"/>
              </c:ext>
            </c:extLst>
          </c:dPt>
          <c:dPt>
            <c:idx val="13"/>
            <c:bubble3D val="0"/>
            <c:spPr>
              <a:ln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3-1D59-4D25-B0B4-B935DDC83E43}"/>
              </c:ext>
            </c:extLst>
          </c:dPt>
          <c:cat>
            <c:numRef>
              <c:f>'dati gruppi paesi'!$H$1:$O$1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'dati gruppi paesi'!$H$17:$O$17</c:f>
              <c:numCache>
                <c:formatCode>0.0%</c:formatCode>
                <c:ptCount val="8"/>
                <c:pt idx="0">
                  <c:v>3.5000000000000003E-2</c:v>
                </c:pt>
                <c:pt idx="1">
                  <c:v>3.5000000000000003E-2</c:v>
                </c:pt>
                <c:pt idx="2">
                  <c:v>3.6000000000000004E-2</c:v>
                </c:pt>
                <c:pt idx="3">
                  <c:v>3.4000000000000002E-2</c:v>
                </c:pt>
                <c:pt idx="4">
                  <c:v>3.4000000000000002E-2</c:v>
                </c:pt>
                <c:pt idx="5">
                  <c:v>3.7999999999999999E-2</c:v>
                </c:pt>
                <c:pt idx="6">
                  <c:v>3.5999999999999997E-2</c:v>
                </c:pt>
                <c:pt idx="7">
                  <c:v>0.03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1D59-4D25-B0B4-B935DDC83E43}"/>
            </c:ext>
          </c:extLst>
        </c:ser>
        <c:ser>
          <c:idx val="3"/>
          <c:order val="3"/>
          <c:tx>
            <c:strRef>
              <c:f>'dati gruppi paesi'!$A$18</c:f>
              <c:strCache>
                <c:ptCount val="1"/>
                <c:pt idx="0">
                  <c:v>Zona Euro</c:v>
                </c:pt>
              </c:strCache>
            </c:strRef>
          </c:tx>
          <c:marker>
            <c:symbol val="none"/>
          </c:marker>
          <c:dPt>
            <c:idx val="11"/>
            <c:bubble3D val="0"/>
            <c:spPr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1D59-4D25-B0B4-B935DDC83E43}"/>
              </c:ext>
            </c:extLst>
          </c:dPt>
          <c:dPt>
            <c:idx val="12"/>
            <c:bubble3D val="0"/>
            <c:spPr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1D59-4D25-B0B4-B935DDC83E43}"/>
              </c:ext>
            </c:extLst>
          </c:dPt>
          <c:dPt>
            <c:idx val="13"/>
            <c:bubble3D val="0"/>
            <c:spPr>
              <a:ln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A-1D59-4D25-B0B4-B935DDC83E43}"/>
              </c:ext>
            </c:extLst>
          </c:dPt>
          <c:cat>
            <c:numRef>
              <c:f>'dati gruppi paesi'!$H$1:$O$1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'dati gruppi paesi'!$H$18:$O$18</c:f>
              <c:numCache>
                <c:formatCode>0.0%</c:formatCode>
                <c:ptCount val="8"/>
                <c:pt idx="0">
                  <c:v>-9.0000000000000011E-3</c:v>
                </c:pt>
                <c:pt idx="1">
                  <c:v>-2E-3</c:v>
                </c:pt>
                <c:pt idx="2">
                  <c:v>1.3999999999999999E-2</c:v>
                </c:pt>
                <c:pt idx="3">
                  <c:v>2.1000000000000001E-2</c:v>
                </c:pt>
                <c:pt idx="4">
                  <c:v>0.02</c:v>
                </c:pt>
                <c:pt idx="5">
                  <c:v>2.4E-2</c:v>
                </c:pt>
                <c:pt idx="6">
                  <c:v>1.7999999999999999E-2</c:v>
                </c:pt>
                <c:pt idx="7">
                  <c:v>1.2E-2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B-1D59-4D25-B0B4-B935DDC83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084928"/>
        <c:axId val="163099008"/>
      </c:lineChart>
      <c:catAx>
        <c:axId val="1630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63099008"/>
        <c:crosses val="autoZero"/>
        <c:auto val="1"/>
        <c:lblAlgn val="ctr"/>
        <c:lblOffset val="100"/>
        <c:tickLblSkip val="1"/>
        <c:noMultiLvlLbl val="0"/>
      </c:catAx>
      <c:valAx>
        <c:axId val="163099008"/>
        <c:scaling>
          <c:orientation val="minMax"/>
          <c:min val="-1.0000000000000002E-2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163084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582489077589395E-2"/>
          <c:y val="2.685107804284113E-2"/>
          <c:w val="0.96227305071491931"/>
          <c:h val="0.84091091773027593"/>
        </c:manualLayout>
      </c:layout>
      <c:lineChart>
        <c:grouping val="standard"/>
        <c:varyColors val="0"/>
        <c:ser>
          <c:idx val="0"/>
          <c:order val="0"/>
          <c:tx>
            <c:strRef>
              <c:f>'dati PIL zona Euro'!$B$3</c:f>
              <c:strCache>
                <c:ptCount val="1"/>
                <c:pt idx="0">
                  <c:v>Zona Euro</c:v>
                </c:pt>
              </c:strCache>
            </c:strRef>
          </c:tx>
          <c:spPr>
            <a:ln w="76200">
              <a:solidFill>
                <a:srgbClr val="FF0000"/>
              </a:solidFill>
              <a:prstDash val="sysDash"/>
            </a:ln>
          </c:spPr>
          <c:marker>
            <c:symbol val="none"/>
          </c:marker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1-784C-46D0-8B27-C4989EF34FD7}"/>
              </c:ext>
            </c:extLst>
          </c:dPt>
          <c:dLbls>
            <c:dLbl>
              <c:idx val="10"/>
              <c:layout>
                <c:manualLayout>
                  <c:x val="0.13432799927973679"/>
                  <c:y val="-1.46431074986144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4C-46D0-8B27-C4989EF34F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'dati PIL zona Euro'!$Q$2:$AC$2</c:f>
              <c:strCache>
                <c:ptCount val="13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2°2019</c:v>
                </c:pt>
                <c:pt idx="12">
                  <c:v>3°2019</c:v>
                </c:pt>
              </c:strCache>
            </c:strRef>
          </c:cat>
          <c:val>
            <c:numRef>
              <c:f>'dati PIL zona Euro'!$Q$3:$AC$3</c:f>
              <c:numCache>
                <c:formatCode>0.0%</c:formatCode>
                <c:ptCount val="13"/>
                <c:pt idx="0">
                  <c:v>1.7999999999999999E-2</c:v>
                </c:pt>
                <c:pt idx="1">
                  <c:v>1.9E-2</c:v>
                </c:pt>
                <c:pt idx="2">
                  <c:v>2.1000000000000001E-2</c:v>
                </c:pt>
                <c:pt idx="3">
                  <c:v>2.5000000000000001E-2</c:v>
                </c:pt>
                <c:pt idx="4">
                  <c:v>2.8000000000000001E-2</c:v>
                </c:pt>
                <c:pt idx="5">
                  <c:v>2.7E-2</c:v>
                </c:pt>
                <c:pt idx="6">
                  <c:v>2.4E-2</c:v>
                </c:pt>
                <c:pt idx="7">
                  <c:v>2.1999999999999999E-2</c:v>
                </c:pt>
                <c:pt idx="8">
                  <c:v>1.7000000000000001E-2</c:v>
                </c:pt>
                <c:pt idx="9">
                  <c:v>1.2E-2</c:v>
                </c:pt>
                <c:pt idx="10">
                  <c:v>1.2999999999999999E-2</c:v>
                </c:pt>
                <c:pt idx="11" formatCode="0.00%">
                  <c:v>1.2E-2</c:v>
                </c:pt>
                <c:pt idx="12">
                  <c:v>1.2E-2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84C-46D0-8B27-C4989EF34FD7}"/>
            </c:ext>
          </c:extLst>
        </c:ser>
        <c:ser>
          <c:idx val="1"/>
          <c:order val="1"/>
          <c:tx>
            <c:strRef>
              <c:f>'dati PIL zona Euro'!$B$4</c:f>
              <c:strCache>
                <c:ptCount val="1"/>
                <c:pt idx="0">
                  <c:v>Italia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0.13452660471772321"/>
                  <c:y val="-8.25958318371161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0,3%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793393481619066E-2"/>
                      <c:h val="6.84514117708815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84C-46D0-8B27-C4989EF34F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'dati PIL zona Euro'!$Q$2:$AC$2</c:f>
              <c:strCache>
                <c:ptCount val="13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2°2019</c:v>
                </c:pt>
                <c:pt idx="12">
                  <c:v>3°2019</c:v>
                </c:pt>
              </c:strCache>
            </c:strRef>
          </c:cat>
          <c:val>
            <c:numRef>
              <c:f>'dati PIL zona Euro'!$Q$4:$AC$4</c:f>
              <c:numCache>
                <c:formatCode>0.0%</c:formatCode>
                <c:ptCount val="13"/>
                <c:pt idx="0">
                  <c:v>0.01</c:v>
                </c:pt>
                <c:pt idx="1">
                  <c:v>0.01</c:v>
                </c:pt>
                <c:pt idx="2">
                  <c:v>1.2999999999999999E-2</c:v>
                </c:pt>
                <c:pt idx="3">
                  <c:v>1.6E-2</c:v>
                </c:pt>
                <c:pt idx="4">
                  <c:v>1.7000000000000001E-2</c:v>
                </c:pt>
                <c:pt idx="5">
                  <c:v>1.6E-2</c:v>
                </c:pt>
                <c:pt idx="6">
                  <c:v>1.4E-2</c:v>
                </c:pt>
                <c:pt idx="7">
                  <c:v>0.01</c:v>
                </c:pt>
                <c:pt idx="8">
                  <c:v>5.0000000000000001E-3</c:v>
                </c:pt>
                <c:pt idx="9">
                  <c:v>0</c:v>
                </c:pt>
                <c:pt idx="10">
                  <c:v>0</c:v>
                </c:pt>
                <c:pt idx="11">
                  <c:v>1E-3</c:v>
                </c:pt>
                <c:pt idx="12">
                  <c:v>3.0000000000000001E-3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784C-46D0-8B27-C4989EF34FD7}"/>
            </c:ext>
          </c:extLst>
        </c:ser>
        <c:ser>
          <c:idx val="2"/>
          <c:order val="2"/>
          <c:tx>
            <c:strRef>
              <c:f>'dati PIL zona Euro'!$B$5</c:f>
              <c:strCache>
                <c:ptCount val="1"/>
                <c:pt idx="0">
                  <c:v>Francia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'dati PIL zona Euro'!$Q$2:$AC$2</c:f>
              <c:strCache>
                <c:ptCount val="13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2°2019</c:v>
                </c:pt>
                <c:pt idx="12">
                  <c:v>3°2019</c:v>
                </c:pt>
              </c:strCache>
            </c:strRef>
          </c:cat>
          <c:val>
            <c:numRef>
              <c:f>'dati PIL zona Euro'!$Q$5:$AC$5</c:f>
              <c:numCache>
                <c:formatCode>0.0%</c:formatCode>
                <c:ptCount val="13"/>
                <c:pt idx="0">
                  <c:v>8.9999999999999993E-3</c:v>
                </c:pt>
                <c:pt idx="1">
                  <c:v>1.2E-2</c:v>
                </c:pt>
                <c:pt idx="2">
                  <c:v>1.2E-2</c:v>
                </c:pt>
                <c:pt idx="3">
                  <c:v>2.3E-2</c:v>
                </c:pt>
                <c:pt idx="4">
                  <c:v>2.7E-2</c:v>
                </c:pt>
                <c:pt idx="5">
                  <c:v>2.8000000000000001E-2</c:v>
                </c:pt>
                <c:pt idx="6">
                  <c:v>2.1999999999999999E-2</c:v>
                </c:pt>
                <c:pt idx="7">
                  <c:v>1.9E-2</c:v>
                </c:pt>
                <c:pt idx="8">
                  <c:v>1.4999999999999999E-2</c:v>
                </c:pt>
                <c:pt idx="9">
                  <c:v>1.2E-2</c:v>
                </c:pt>
                <c:pt idx="10">
                  <c:v>1.2999999999999999E-2</c:v>
                </c:pt>
                <c:pt idx="11" formatCode="0.00%">
                  <c:v>1.4E-2</c:v>
                </c:pt>
                <c:pt idx="12">
                  <c:v>1.2999999999999999E-2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784C-46D0-8B27-C4989EF34FD7}"/>
            </c:ext>
          </c:extLst>
        </c:ser>
        <c:ser>
          <c:idx val="3"/>
          <c:order val="3"/>
          <c:tx>
            <c:strRef>
              <c:f>'dati PIL zona Euro'!$B$6</c:f>
              <c:strCache>
                <c:ptCount val="1"/>
                <c:pt idx="0">
                  <c:v>Germania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10"/>
              <c:layout>
                <c:manualLayout>
                  <c:x val="0.1348179677208412"/>
                  <c:y val="0.103244789796395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4C-46D0-8B27-C4989EF34F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'dati PIL zona Euro'!$Q$2:$AC$2</c:f>
              <c:strCache>
                <c:ptCount val="13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2°2019</c:v>
                </c:pt>
                <c:pt idx="12">
                  <c:v>3°2019</c:v>
                </c:pt>
              </c:strCache>
            </c:strRef>
          </c:cat>
          <c:val>
            <c:numRef>
              <c:f>'dati PIL zona Euro'!$Q$6:$AC$6</c:f>
              <c:numCache>
                <c:formatCode>0.0%</c:formatCode>
                <c:ptCount val="13"/>
                <c:pt idx="0">
                  <c:v>1.7000000000000001E-2</c:v>
                </c:pt>
                <c:pt idx="1">
                  <c:v>1.9E-2</c:v>
                </c:pt>
                <c:pt idx="2">
                  <c:v>2.1000000000000001E-2</c:v>
                </c:pt>
                <c:pt idx="3">
                  <c:v>2.3E-2</c:v>
                </c:pt>
                <c:pt idx="4">
                  <c:v>2.7E-2</c:v>
                </c:pt>
                <c:pt idx="5">
                  <c:v>2.8000000000000001E-2</c:v>
                </c:pt>
                <c:pt idx="6">
                  <c:v>2.1000000000000001E-2</c:v>
                </c:pt>
                <c:pt idx="7">
                  <c:v>0.02</c:v>
                </c:pt>
                <c:pt idx="8">
                  <c:v>1.0999999999999999E-2</c:v>
                </c:pt>
                <c:pt idx="9">
                  <c:v>6.0000000000000001E-3</c:v>
                </c:pt>
                <c:pt idx="10">
                  <c:v>0.01</c:v>
                </c:pt>
                <c:pt idx="11" formatCode="0.00%">
                  <c:v>3.0000000000000001E-3</c:v>
                </c:pt>
                <c:pt idx="12">
                  <c:v>5.0000000000000001E-3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784C-46D0-8B27-C4989EF34FD7}"/>
            </c:ext>
          </c:extLst>
        </c:ser>
        <c:ser>
          <c:idx val="4"/>
          <c:order val="4"/>
          <c:tx>
            <c:strRef>
              <c:f>'dati PIL zona Euro'!$B$7</c:f>
              <c:strCache>
                <c:ptCount val="1"/>
                <c:pt idx="0">
                  <c:v>Regno Unito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0.1343432811774406"/>
                  <c:y val="0.278626214839284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84C-46D0-8B27-C4989EF34F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'dati PIL zona Euro'!$Q$2:$AC$2</c:f>
              <c:strCache>
                <c:ptCount val="13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2°2019</c:v>
                </c:pt>
                <c:pt idx="12">
                  <c:v>3°2019</c:v>
                </c:pt>
              </c:strCache>
            </c:strRef>
          </c:cat>
          <c:val>
            <c:numRef>
              <c:f>'dati PIL zona Euro'!$Q$7:$AC$7</c:f>
              <c:numCache>
                <c:formatCode>0.0%</c:formatCode>
                <c:ptCount val="13"/>
                <c:pt idx="0">
                  <c:v>0.02</c:v>
                </c:pt>
                <c:pt idx="1">
                  <c:v>1.6E-2</c:v>
                </c:pt>
                <c:pt idx="2">
                  <c:v>0.02</c:v>
                </c:pt>
                <c:pt idx="3">
                  <c:v>1.9E-2</c:v>
                </c:pt>
                <c:pt idx="4">
                  <c:v>1.7000000000000001E-2</c:v>
                </c:pt>
                <c:pt idx="5">
                  <c:v>1.4E-2</c:v>
                </c:pt>
                <c:pt idx="6">
                  <c:v>1.2999999999999999E-2</c:v>
                </c:pt>
                <c:pt idx="7">
                  <c:v>1.4E-2</c:v>
                </c:pt>
                <c:pt idx="8">
                  <c:v>1.6E-2</c:v>
                </c:pt>
                <c:pt idx="9">
                  <c:v>1.4999999999999999E-2</c:v>
                </c:pt>
                <c:pt idx="10">
                  <c:v>2.1000000000000001E-2</c:v>
                </c:pt>
                <c:pt idx="11" formatCode="0.00%">
                  <c:v>1.2999999999999999E-2</c:v>
                </c:pt>
                <c:pt idx="12">
                  <c:v>0.01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784C-46D0-8B27-C4989EF34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429888"/>
        <c:axId val="177435776"/>
      </c:lineChart>
      <c:catAx>
        <c:axId val="17742988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crossAx val="177435776"/>
        <c:crosses val="autoZero"/>
        <c:auto val="1"/>
        <c:lblAlgn val="ctr"/>
        <c:lblOffset val="100"/>
        <c:noMultiLvlLbl val="0"/>
      </c:catAx>
      <c:valAx>
        <c:axId val="177435776"/>
        <c:scaling>
          <c:orientation val="minMax"/>
          <c:max val="3.0000000000000006E-2"/>
          <c:min val="-5.000000000000001E-3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77429888"/>
        <c:crossesAt val="1"/>
        <c:crossBetween val="between"/>
      </c:valAx>
    </c:plotArea>
    <c:legend>
      <c:legendPos val="b"/>
      <c:layout>
        <c:manualLayout>
          <c:xMode val="edge"/>
          <c:yMode val="edge"/>
          <c:x val="0.20956645039252048"/>
          <c:y val="0.95954197870439739"/>
          <c:w val="0.55466409786945359"/>
          <c:h val="3.78269231276041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23657052756399E-2"/>
          <c:y val="1.4827390668512486E-2"/>
          <c:w val="0.91257458746933762"/>
          <c:h val="0.8233259638320488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'valori concatenati'!$D$44</c:f>
              <c:strCache>
                <c:ptCount val="1"/>
                <c:pt idx="0">
                  <c:v>Spesa delle famiglie e delle ISP 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concatenati'!$A$103:$B$114</c:f>
              <c:strCache>
                <c:ptCount val="12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 2019</c:v>
                </c:pt>
              </c:strCache>
            </c:strRef>
          </c:cat>
          <c:val>
            <c:numRef>
              <c:f>'valori concatenati'!$D$103:$D$114</c:f>
              <c:numCache>
                <c:formatCode>0.0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1.7</c:v>
                </c:pt>
                <c:pt idx="3">
                  <c:v>1.7</c:v>
                </c:pt>
                <c:pt idx="4">
                  <c:v>1.5</c:v>
                </c:pt>
                <c:pt idx="5">
                  <c:v>1.2</c:v>
                </c:pt>
                <c:pt idx="6">
                  <c:v>0.9</c:v>
                </c:pt>
                <c:pt idx="7">
                  <c:v>0.6</c:v>
                </c:pt>
                <c:pt idx="8">
                  <c:v>0.3</c:v>
                </c:pt>
                <c:pt idx="9">
                  <c:v>0.5</c:v>
                </c:pt>
                <c:pt idx="10">
                  <c:v>0.2</c:v>
                </c:pt>
                <c:pt idx="11" formatCode="General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8-4F84-BEC7-381F5B3536AC}"/>
            </c:ext>
          </c:extLst>
        </c:ser>
        <c:ser>
          <c:idx val="2"/>
          <c:order val="2"/>
          <c:tx>
            <c:strRef>
              <c:f>'valori concatenati'!$E$44</c:f>
              <c:strCache>
                <c:ptCount val="1"/>
                <c:pt idx="0">
                  <c:v>Spesa della PA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concatenati'!$A$103:$B$114</c:f>
              <c:strCache>
                <c:ptCount val="12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 2019</c:v>
                </c:pt>
              </c:strCache>
            </c:strRef>
          </c:cat>
          <c:val>
            <c:numRef>
              <c:f>'valori concatenati'!$E$103:$E$114</c:f>
              <c:numCache>
                <c:formatCode>0.0</c:formatCode>
                <c:ptCount val="12"/>
                <c:pt idx="0">
                  <c:v>-0.2</c:v>
                </c:pt>
                <c:pt idx="1">
                  <c:v>0</c:v>
                </c:pt>
                <c:pt idx="2">
                  <c:v>0.1</c:v>
                </c:pt>
                <c:pt idx="3">
                  <c:v>0.2</c:v>
                </c:pt>
                <c:pt idx="4">
                  <c:v>0.5</c:v>
                </c:pt>
                <c:pt idx="5">
                  <c:v>0.6</c:v>
                </c:pt>
                <c:pt idx="6">
                  <c:v>0.1</c:v>
                </c:pt>
                <c:pt idx="7">
                  <c:v>0.4</c:v>
                </c:pt>
                <c:pt idx="8">
                  <c:v>0.3</c:v>
                </c:pt>
                <c:pt idx="9">
                  <c:v>-0.1</c:v>
                </c:pt>
                <c:pt idx="10">
                  <c:v>0</c:v>
                </c:pt>
                <c:pt idx="11" formatCode="General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C8-4F84-BEC7-381F5B3536AC}"/>
            </c:ext>
          </c:extLst>
        </c:ser>
        <c:ser>
          <c:idx val="3"/>
          <c:order val="3"/>
          <c:tx>
            <c:strRef>
              <c:f>'valori concatenati'!$F$44</c:f>
              <c:strCache>
                <c:ptCount val="1"/>
                <c:pt idx="0">
                  <c:v>Investimenti fissi lordi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concatenati'!$A$103:$B$114</c:f>
              <c:strCache>
                <c:ptCount val="12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 2019</c:v>
                </c:pt>
              </c:strCache>
            </c:strRef>
          </c:cat>
          <c:val>
            <c:numRef>
              <c:f>'valori concatenati'!$F$103:$F$114</c:f>
              <c:numCache>
                <c:formatCode>0.0</c:formatCode>
                <c:ptCount val="12"/>
                <c:pt idx="0">
                  <c:v>3.5</c:v>
                </c:pt>
                <c:pt idx="1">
                  <c:v>6.1</c:v>
                </c:pt>
                <c:pt idx="2">
                  <c:v>3</c:v>
                </c:pt>
                <c:pt idx="3">
                  <c:v>4.5</c:v>
                </c:pt>
                <c:pt idx="4">
                  <c:v>5.5</c:v>
                </c:pt>
                <c:pt idx="5">
                  <c:v>4.8</c:v>
                </c:pt>
                <c:pt idx="6">
                  <c:v>4.8</c:v>
                </c:pt>
                <c:pt idx="7">
                  <c:v>6.2</c:v>
                </c:pt>
                <c:pt idx="8">
                  <c:v>1.6</c:v>
                </c:pt>
                <c:pt idx="9">
                  <c:v>0.3</c:v>
                </c:pt>
                <c:pt idx="10">
                  <c:v>2.6</c:v>
                </c:pt>
                <c:pt idx="11" formatCode="General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C8-4F84-BEC7-381F5B3536AC}"/>
            </c:ext>
          </c:extLst>
        </c:ser>
        <c:ser>
          <c:idx val="4"/>
          <c:order val="4"/>
          <c:tx>
            <c:strRef>
              <c:f>'valori concatenati'!$G$44</c:f>
              <c:strCache>
                <c:ptCount val="1"/>
                <c:pt idx="0">
                  <c:v>Importazioni di beni e servizi fob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concatenati'!$A$103:$B$114</c:f>
              <c:strCache>
                <c:ptCount val="12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 2019</c:v>
                </c:pt>
              </c:strCache>
            </c:strRef>
          </c:cat>
          <c:val>
            <c:numRef>
              <c:f>'valori concatenati'!$G$103:$G$114</c:f>
              <c:numCache>
                <c:formatCode>0.0</c:formatCode>
                <c:ptCount val="12"/>
                <c:pt idx="0">
                  <c:v>4.5</c:v>
                </c:pt>
                <c:pt idx="1">
                  <c:v>4.4000000000000004</c:v>
                </c:pt>
                <c:pt idx="2">
                  <c:v>5.8</c:v>
                </c:pt>
                <c:pt idx="3">
                  <c:v>5.7</c:v>
                </c:pt>
                <c:pt idx="4">
                  <c:v>5.8</c:v>
                </c:pt>
                <c:pt idx="5">
                  <c:v>6.1</c:v>
                </c:pt>
                <c:pt idx="6">
                  <c:v>2</c:v>
                </c:pt>
                <c:pt idx="7">
                  <c:v>2.2999999999999998</c:v>
                </c:pt>
                <c:pt idx="8">
                  <c:v>1.7</c:v>
                </c:pt>
                <c:pt idx="9">
                  <c:v>1.4</c:v>
                </c:pt>
                <c:pt idx="10">
                  <c:v>1.8</c:v>
                </c:pt>
                <c:pt idx="11" formatCode="General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C8-4F84-BEC7-381F5B3536AC}"/>
            </c:ext>
          </c:extLst>
        </c:ser>
        <c:ser>
          <c:idx val="5"/>
          <c:order val="5"/>
          <c:tx>
            <c:strRef>
              <c:f>'valori concatenati'!$H$44</c:f>
              <c:strCache>
                <c:ptCount val="1"/>
                <c:pt idx="0">
                  <c:v>Esportazioni di beni e servizi fob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concatenati'!$A$103:$B$114</c:f>
              <c:strCache>
                <c:ptCount val="12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 2019</c:v>
                </c:pt>
              </c:strCache>
            </c:strRef>
          </c:cat>
          <c:val>
            <c:numRef>
              <c:f>'valori concatenati'!$H$103:$H$114</c:f>
              <c:numCache>
                <c:formatCode>0.0</c:formatCode>
                <c:ptCount val="12"/>
                <c:pt idx="0">
                  <c:v>3.5</c:v>
                </c:pt>
                <c:pt idx="1">
                  <c:v>3.6</c:v>
                </c:pt>
                <c:pt idx="2">
                  <c:v>7.4</c:v>
                </c:pt>
                <c:pt idx="3">
                  <c:v>5.5</c:v>
                </c:pt>
                <c:pt idx="4">
                  <c:v>6.4</c:v>
                </c:pt>
                <c:pt idx="5">
                  <c:v>6.5</c:v>
                </c:pt>
                <c:pt idx="6">
                  <c:v>0.9</c:v>
                </c:pt>
                <c:pt idx="7">
                  <c:v>2</c:v>
                </c:pt>
                <c:pt idx="8">
                  <c:v>1.5</c:v>
                </c:pt>
                <c:pt idx="9">
                  <c:v>1</c:v>
                </c:pt>
                <c:pt idx="10">
                  <c:v>3.5</c:v>
                </c:pt>
                <c:pt idx="11" formatCode="General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C8-4F84-BEC7-381F5B353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708288"/>
        <c:axId val="181710208"/>
      </c:barChart>
      <c:lineChart>
        <c:grouping val="standard"/>
        <c:varyColors val="0"/>
        <c:ser>
          <c:idx val="0"/>
          <c:order val="0"/>
          <c:tx>
            <c:strRef>
              <c:f>'valori concatenati'!$C$44</c:f>
              <c:strCache>
                <c:ptCount val="1"/>
                <c:pt idx="0">
                  <c:v>Prodotto interno lordo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'valori concatenati'!$A$103:$B$114</c:f>
              <c:strCache>
                <c:ptCount val="12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 2019</c:v>
                </c:pt>
              </c:strCache>
            </c:strRef>
          </c:cat>
          <c:val>
            <c:numRef>
              <c:f>'valori concatenati'!$C$103:$C$114</c:f>
              <c:numCache>
                <c:formatCode>0.0</c:formatCode>
                <c:ptCount val="12"/>
                <c:pt idx="0">
                  <c:v>1.2</c:v>
                </c:pt>
                <c:pt idx="1">
                  <c:v>1.3</c:v>
                </c:pt>
                <c:pt idx="2">
                  <c:v>1.6</c:v>
                </c:pt>
                <c:pt idx="3">
                  <c:v>1.8</c:v>
                </c:pt>
                <c:pt idx="4">
                  <c:v>1.8</c:v>
                </c:pt>
                <c:pt idx="5">
                  <c:v>1.8</c:v>
                </c:pt>
                <c:pt idx="6">
                  <c:v>1.4</c:v>
                </c:pt>
                <c:pt idx="7">
                  <c:v>1</c:v>
                </c:pt>
                <c:pt idx="8">
                  <c:v>0.5</c:v>
                </c:pt>
                <c:pt idx="9">
                  <c:v>0</c:v>
                </c:pt>
                <c:pt idx="10">
                  <c:v>-0.1</c:v>
                </c:pt>
                <c:pt idx="11" formatCode="General">
                  <c:v>-0.1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CC8-4F84-BEC7-381F5B353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708288"/>
        <c:axId val="181710208"/>
      </c:lineChart>
      <c:catAx>
        <c:axId val="181708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81710208"/>
        <c:crosses val="autoZero"/>
        <c:auto val="1"/>
        <c:lblAlgn val="ctr"/>
        <c:lblOffset val="100"/>
        <c:noMultiLvlLbl val="0"/>
      </c:catAx>
      <c:valAx>
        <c:axId val="1817102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17082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07930849743609E-2"/>
          <c:y val="1.4917604311917331E-2"/>
          <c:w val="0.91257458746933762"/>
          <c:h val="0.8233259638320488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'valori concatenati'!$D$44</c:f>
              <c:strCache>
                <c:ptCount val="1"/>
                <c:pt idx="0">
                  <c:v>Spesa delle famiglie e delle ISP 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concatenati'!$A$103:$B$115</c:f>
              <c:strCache>
                <c:ptCount val="13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 2019</c:v>
                </c:pt>
                <c:pt idx="12">
                  <c:v>3° 2019</c:v>
                </c:pt>
              </c:strCache>
            </c:strRef>
          </c:cat>
          <c:val>
            <c:numRef>
              <c:f>'valori concatenati'!$D$103:$D$115</c:f>
              <c:numCache>
                <c:formatCode>0.0</c:formatCode>
                <c:ptCount val="13"/>
                <c:pt idx="0">
                  <c:v>1</c:v>
                </c:pt>
                <c:pt idx="1">
                  <c:v>1.1000000000000001</c:v>
                </c:pt>
                <c:pt idx="2">
                  <c:v>1.4</c:v>
                </c:pt>
                <c:pt idx="3">
                  <c:v>1.7</c:v>
                </c:pt>
                <c:pt idx="4">
                  <c:v>1.5</c:v>
                </c:pt>
                <c:pt idx="5">
                  <c:v>1.2</c:v>
                </c:pt>
                <c:pt idx="6">
                  <c:v>1</c:v>
                </c:pt>
                <c:pt idx="7">
                  <c:v>0.7</c:v>
                </c:pt>
                <c:pt idx="8">
                  <c:v>0.6</c:v>
                </c:pt>
                <c:pt idx="9">
                  <c:v>0.8</c:v>
                </c:pt>
                <c:pt idx="10">
                  <c:v>0.4</c:v>
                </c:pt>
                <c:pt idx="11">
                  <c:v>0.5</c:v>
                </c:pt>
                <c:pt idx="1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E-4335-899B-45CD28DB337C}"/>
            </c:ext>
          </c:extLst>
        </c:ser>
        <c:ser>
          <c:idx val="2"/>
          <c:order val="2"/>
          <c:tx>
            <c:strRef>
              <c:f>'valori concatenati'!$E$44</c:f>
              <c:strCache>
                <c:ptCount val="1"/>
                <c:pt idx="0">
                  <c:v>Spesa della PA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concatenati'!$A$103:$B$115</c:f>
              <c:strCache>
                <c:ptCount val="13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 2019</c:v>
                </c:pt>
                <c:pt idx="12">
                  <c:v>3° 2019</c:v>
                </c:pt>
              </c:strCache>
            </c:strRef>
          </c:cat>
          <c:val>
            <c:numRef>
              <c:f>'valori concatenati'!$E$103:$E$115</c:f>
              <c:numCache>
                <c:formatCode>0.0</c:formatCode>
                <c:ptCount val="13"/>
                <c:pt idx="0">
                  <c:v>0.9</c:v>
                </c:pt>
                <c:pt idx="1">
                  <c:v>0.3</c:v>
                </c:pt>
                <c:pt idx="2">
                  <c:v>-0.2</c:v>
                </c:pt>
                <c:pt idx="3">
                  <c:v>-0.4</c:v>
                </c:pt>
                <c:pt idx="4">
                  <c:v>-0.1</c:v>
                </c:pt>
                <c:pt idx="5">
                  <c:v>0</c:v>
                </c:pt>
                <c:pt idx="6">
                  <c:v>0.5</c:v>
                </c:pt>
                <c:pt idx="7">
                  <c:v>0.6</c:v>
                </c:pt>
                <c:pt idx="8">
                  <c:v>0.3</c:v>
                </c:pt>
                <c:pt idx="9">
                  <c:v>0.3</c:v>
                </c:pt>
                <c:pt idx="10">
                  <c:v>0.2</c:v>
                </c:pt>
                <c:pt idx="11">
                  <c:v>0.4</c:v>
                </c:pt>
                <c:pt idx="1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E-4335-899B-45CD28DB337C}"/>
            </c:ext>
          </c:extLst>
        </c:ser>
        <c:ser>
          <c:idx val="3"/>
          <c:order val="3"/>
          <c:tx>
            <c:strRef>
              <c:f>'valori concatenati'!$F$44</c:f>
              <c:strCache>
                <c:ptCount val="1"/>
                <c:pt idx="0">
                  <c:v>Investimenti fissi lordi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concatenati'!$A$103:$B$115</c:f>
              <c:strCache>
                <c:ptCount val="13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 2019</c:v>
                </c:pt>
                <c:pt idx="12">
                  <c:v>3° 2019</c:v>
                </c:pt>
              </c:strCache>
            </c:strRef>
          </c:cat>
          <c:val>
            <c:numRef>
              <c:f>'valori concatenati'!$F$103:$F$115</c:f>
              <c:numCache>
                <c:formatCode>0.0</c:formatCode>
                <c:ptCount val="13"/>
                <c:pt idx="0">
                  <c:v>4.4000000000000004</c:v>
                </c:pt>
                <c:pt idx="1">
                  <c:v>5.5</c:v>
                </c:pt>
                <c:pt idx="2">
                  <c:v>2.1</c:v>
                </c:pt>
                <c:pt idx="3">
                  <c:v>3.5</c:v>
                </c:pt>
                <c:pt idx="4">
                  <c:v>4</c:v>
                </c:pt>
                <c:pt idx="5">
                  <c:v>4.2</c:v>
                </c:pt>
                <c:pt idx="6">
                  <c:v>5</c:v>
                </c:pt>
                <c:pt idx="7">
                  <c:v>4.9000000000000004</c:v>
                </c:pt>
                <c:pt idx="8">
                  <c:v>1.9</c:v>
                </c:pt>
                <c:pt idx="9">
                  <c:v>0.4</c:v>
                </c:pt>
                <c:pt idx="10">
                  <c:v>2.7</c:v>
                </c:pt>
                <c:pt idx="11">
                  <c:v>1.8</c:v>
                </c:pt>
                <c:pt idx="1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5E-4335-899B-45CD28DB337C}"/>
            </c:ext>
          </c:extLst>
        </c:ser>
        <c:ser>
          <c:idx val="4"/>
          <c:order val="4"/>
          <c:tx>
            <c:strRef>
              <c:f>'valori concatenati'!$G$44</c:f>
              <c:strCache>
                <c:ptCount val="1"/>
                <c:pt idx="0">
                  <c:v>Importazioni di beni e servizi fob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concatenati'!$A$103:$B$115</c:f>
              <c:strCache>
                <c:ptCount val="13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 2019</c:v>
                </c:pt>
                <c:pt idx="12">
                  <c:v>3° 2019</c:v>
                </c:pt>
              </c:strCache>
            </c:strRef>
          </c:cat>
          <c:val>
            <c:numRef>
              <c:f>'valori concatenati'!$G$103:$G$115</c:f>
              <c:numCache>
                <c:formatCode>0.0</c:formatCode>
                <c:ptCount val="13"/>
                <c:pt idx="0">
                  <c:v>5</c:v>
                </c:pt>
                <c:pt idx="1">
                  <c:v>5.5</c:v>
                </c:pt>
                <c:pt idx="2">
                  <c:v>5.8</c:v>
                </c:pt>
                <c:pt idx="3">
                  <c:v>6.4</c:v>
                </c:pt>
                <c:pt idx="4">
                  <c:v>7.3</c:v>
                </c:pt>
                <c:pt idx="5">
                  <c:v>7.1</c:v>
                </c:pt>
                <c:pt idx="6">
                  <c:v>3.6</c:v>
                </c:pt>
                <c:pt idx="7">
                  <c:v>2.8</c:v>
                </c:pt>
                <c:pt idx="8">
                  <c:v>1.7</c:v>
                </c:pt>
                <c:pt idx="9">
                  <c:v>1.6</c:v>
                </c:pt>
                <c:pt idx="10">
                  <c:v>1</c:v>
                </c:pt>
                <c:pt idx="11">
                  <c:v>1</c:v>
                </c:pt>
                <c:pt idx="1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5E-4335-899B-45CD28DB337C}"/>
            </c:ext>
          </c:extLst>
        </c:ser>
        <c:ser>
          <c:idx val="5"/>
          <c:order val="5"/>
          <c:tx>
            <c:strRef>
              <c:f>'valori concatenati'!$H$44</c:f>
              <c:strCache>
                <c:ptCount val="1"/>
                <c:pt idx="0">
                  <c:v>Esportazioni di beni e servizi fob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concatenati'!$A$103:$B$115</c:f>
              <c:strCache>
                <c:ptCount val="13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 2019</c:v>
                </c:pt>
                <c:pt idx="12">
                  <c:v>3° 2019</c:v>
                </c:pt>
              </c:strCache>
            </c:strRef>
          </c:cat>
          <c:val>
            <c:numRef>
              <c:f>'valori concatenati'!$H$103:$H$115</c:f>
              <c:numCache>
                <c:formatCode>0.0</c:formatCode>
                <c:ptCount val="13"/>
                <c:pt idx="0">
                  <c:v>3.5</c:v>
                </c:pt>
                <c:pt idx="1">
                  <c:v>3.2</c:v>
                </c:pt>
                <c:pt idx="2">
                  <c:v>7</c:v>
                </c:pt>
                <c:pt idx="3">
                  <c:v>5.8</c:v>
                </c:pt>
                <c:pt idx="4">
                  <c:v>6.9</c:v>
                </c:pt>
                <c:pt idx="5">
                  <c:v>6.5</c:v>
                </c:pt>
                <c:pt idx="6">
                  <c:v>1.7</c:v>
                </c:pt>
                <c:pt idx="7">
                  <c:v>1.6</c:v>
                </c:pt>
                <c:pt idx="8">
                  <c:v>1.1000000000000001</c:v>
                </c:pt>
                <c:pt idx="9">
                  <c:v>0.8</c:v>
                </c:pt>
                <c:pt idx="10">
                  <c:v>1.8</c:v>
                </c:pt>
                <c:pt idx="11">
                  <c:v>2.9</c:v>
                </c:pt>
                <c:pt idx="1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5E-4335-899B-45CD28DB3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708288"/>
        <c:axId val="181710208"/>
      </c:barChart>
      <c:lineChart>
        <c:grouping val="standard"/>
        <c:varyColors val="0"/>
        <c:ser>
          <c:idx val="0"/>
          <c:order val="0"/>
          <c:tx>
            <c:strRef>
              <c:f>'valori concatenati'!$C$44</c:f>
              <c:strCache>
                <c:ptCount val="1"/>
                <c:pt idx="0">
                  <c:v>Prodotto interno lordo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'valori concatenati'!$A$103:$B$115</c:f>
              <c:strCache>
                <c:ptCount val="13"/>
                <c:pt idx="0">
                  <c:v>3° 2016</c:v>
                </c:pt>
                <c:pt idx="1">
                  <c:v>4° 2016</c:v>
                </c:pt>
                <c:pt idx="2">
                  <c:v>1° 2017</c:v>
                </c:pt>
                <c:pt idx="3">
                  <c:v>2° 2017</c:v>
                </c:pt>
                <c:pt idx="4">
                  <c:v>3° 2017</c:v>
                </c:pt>
                <c:pt idx="5">
                  <c:v>4° 2017</c:v>
                </c:pt>
                <c:pt idx="6">
                  <c:v>1° 2018</c:v>
                </c:pt>
                <c:pt idx="7">
                  <c:v>2° 2018</c:v>
                </c:pt>
                <c:pt idx="8">
                  <c:v>3° 2018</c:v>
                </c:pt>
                <c:pt idx="9">
                  <c:v>4° 2018</c:v>
                </c:pt>
                <c:pt idx="10">
                  <c:v>1° 2019</c:v>
                </c:pt>
                <c:pt idx="11">
                  <c:v>2° 2019</c:v>
                </c:pt>
                <c:pt idx="12">
                  <c:v>3° 2019</c:v>
                </c:pt>
              </c:strCache>
            </c:strRef>
          </c:cat>
          <c:val>
            <c:numRef>
              <c:f>'valori concatenati'!$C$103:$C$115</c:f>
              <c:numCache>
                <c:formatCode>0.0</c:formatCode>
                <c:ptCount val="13"/>
                <c:pt idx="0">
                  <c:v>1.5</c:v>
                </c:pt>
                <c:pt idx="1">
                  <c:v>1.4</c:v>
                </c:pt>
                <c:pt idx="2">
                  <c:v>1.7</c:v>
                </c:pt>
                <c:pt idx="3">
                  <c:v>1.9</c:v>
                </c:pt>
                <c:pt idx="4">
                  <c:v>1.7</c:v>
                </c:pt>
                <c:pt idx="5">
                  <c:v>1.9</c:v>
                </c:pt>
                <c:pt idx="6">
                  <c:v>1.4</c:v>
                </c:pt>
                <c:pt idx="7">
                  <c:v>0.9</c:v>
                </c:pt>
                <c:pt idx="8">
                  <c:v>0.4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495E-4335-899B-45CD28DB3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708288"/>
        <c:axId val="181710208"/>
      </c:lineChart>
      <c:catAx>
        <c:axId val="181708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>
                <a:latin typeface="+mn-lt"/>
                <a:cs typeface="Arial" panose="020B0604020202020204" pitchFamily="34" charset="0"/>
              </a:defRPr>
            </a:pPr>
            <a:endParaRPr lang="it-IT"/>
          </a:p>
        </c:txPr>
        <c:crossAx val="181710208"/>
        <c:crosses val="autoZero"/>
        <c:auto val="1"/>
        <c:lblAlgn val="ctr"/>
        <c:lblOffset val="100"/>
        <c:noMultiLvlLbl val="0"/>
      </c:catAx>
      <c:valAx>
        <c:axId val="1817102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  <a:cs typeface="Arial" panose="020B0604020202020204" pitchFamily="34" charset="0"/>
              </a:defRPr>
            </a:pPr>
            <a:endParaRPr lang="it-IT"/>
          </a:p>
        </c:txPr>
        <c:crossAx val="181708288"/>
        <c:crosses val="autoZero"/>
        <c:crossBetween val="between"/>
      </c:valAx>
      <c:spPr>
        <a:solidFill>
          <a:schemeClr val="bg1"/>
        </a:solidFill>
      </c:spPr>
    </c:plotArea>
    <c:legend>
      <c:legendPos val="b"/>
      <c:overlay val="0"/>
      <c:txPr>
        <a:bodyPr/>
        <a:lstStyle/>
        <a:p>
          <a:pPr>
            <a:defRPr sz="900"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0.73695</cdr:x>
      <cdr:y>0.14286</cdr:y>
    </cdr:from>
    <cdr:to>
      <cdr:x>0.83735</cdr:x>
      <cdr:y>0.18587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854265" y="868456"/>
          <a:ext cx="933823" cy="261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0.84252</cdr:x>
      <cdr:y>0.39655</cdr:y>
    </cdr:from>
    <cdr:to>
      <cdr:x>0.9369</cdr:x>
      <cdr:y>0.45339</cdr:y>
    </cdr:to>
    <cdr:sp macro="" textlink="">
      <cdr:nvSpPr>
        <cdr:cNvPr id="9" name="CasellaDiTesto 1"/>
        <cdr:cNvSpPr txBox="1"/>
      </cdr:nvSpPr>
      <cdr:spPr>
        <a:xfrm xmlns:a="http://schemas.openxmlformats.org/drawingml/2006/main" rot="860250">
          <a:off x="7836612" y="2260056"/>
          <a:ext cx="877863" cy="323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0" dirty="0"/>
            <a:t>M</a:t>
          </a:r>
          <a:r>
            <a:rPr lang="it-IT" sz="1100" dirty="0"/>
            <a:t>ondo</a:t>
          </a:r>
        </a:p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0.83393</cdr:x>
      <cdr:y>0.60984</cdr:y>
    </cdr:from>
    <cdr:to>
      <cdr:x>0.9283</cdr:x>
      <cdr:y>0.66259</cdr:y>
    </cdr:to>
    <cdr:sp macro="" textlink="">
      <cdr:nvSpPr>
        <cdr:cNvPr id="11" name="CasellaDiTesto 1"/>
        <cdr:cNvSpPr txBox="1"/>
      </cdr:nvSpPr>
      <cdr:spPr>
        <a:xfrm xmlns:a="http://schemas.openxmlformats.org/drawingml/2006/main" rot="996118">
          <a:off x="7756647" y="3475636"/>
          <a:ext cx="877770" cy="300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-18000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/>
            <a:t>Area</a:t>
          </a:r>
          <a:r>
            <a:rPr lang="it-IT" sz="1100" baseline="0" dirty="0"/>
            <a:t> euro</a:t>
          </a:r>
          <a:endParaRPr lang="it-IT" sz="1100" dirty="0"/>
        </a:p>
      </cdr:txBody>
    </cdr:sp>
  </cdr:relSizeAnchor>
  <cdr:relSizeAnchor xmlns:cdr="http://schemas.openxmlformats.org/drawingml/2006/chartDrawing">
    <cdr:from>
      <cdr:x>0.60126</cdr:x>
      <cdr:y>0.86111</cdr:y>
    </cdr:from>
    <cdr:to>
      <cdr:x>0.94483</cdr:x>
      <cdr:y>0.90942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5590469" y="5224089"/>
          <a:ext cx="3194468" cy="293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dirty="0"/>
            <a:t>Fonte: FMI, World</a:t>
          </a:r>
          <a:r>
            <a:rPr lang="it-IT" sz="900" baseline="0" dirty="0"/>
            <a:t> </a:t>
          </a:r>
          <a:r>
            <a:rPr lang="it-IT" sz="900" baseline="0" dirty="0" err="1"/>
            <a:t>Economic</a:t>
          </a:r>
          <a:r>
            <a:rPr lang="it-IT" sz="900" baseline="0" dirty="0"/>
            <a:t> Outlook </a:t>
          </a:r>
          <a:r>
            <a:rPr lang="it-IT" sz="900" baseline="0" dirty="0" err="1"/>
            <a:t>Projections</a:t>
          </a:r>
          <a:r>
            <a:rPr lang="it-IT" sz="900" baseline="0" dirty="0"/>
            <a:t>, </a:t>
          </a:r>
          <a:r>
            <a:rPr lang="it-IT" sz="900" baseline="0" dirty="0" smtClean="0"/>
            <a:t>ottobre </a:t>
          </a:r>
          <a:r>
            <a:rPr lang="it-IT" sz="900" baseline="0" dirty="0"/>
            <a:t>2019</a:t>
          </a:r>
        </a:p>
        <a:p xmlns:a="http://schemas.openxmlformats.org/drawingml/2006/main">
          <a:endParaRPr lang="it-IT" sz="900" dirty="0"/>
        </a:p>
      </cdr:txBody>
    </cdr:sp>
  </cdr:relSizeAnchor>
  <cdr:relSizeAnchor xmlns:cdr="http://schemas.openxmlformats.org/drawingml/2006/chartDrawing">
    <cdr:from>
      <cdr:x>0.78617</cdr:x>
      <cdr:y>0.28075</cdr:y>
    </cdr:from>
    <cdr:to>
      <cdr:x>0.93901</cdr:x>
      <cdr:y>0.33759</cdr:y>
    </cdr:to>
    <cdr:sp macro="" textlink="">
      <cdr:nvSpPr>
        <cdr:cNvPr id="12" name="CasellaDiTesto 1"/>
        <cdr:cNvSpPr txBox="1"/>
      </cdr:nvSpPr>
      <cdr:spPr>
        <a:xfrm xmlns:a="http://schemas.openxmlformats.org/drawingml/2006/main" rot="1164559">
          <a:off x="7312418" y="1600085"/>
          <a:ext cx="1421621" cy="323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/>
            <a:t>Economie emergenti</a:t>
          </a:r>
        </a:p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0.80191</cdr:x>
      <cdr:y>0.53481</cdr:y>
    </cdr:from>
    <cdr:to>
      <cdr:x>0.96032</cdr:x>
      <cdr:y>0.59165</cdr:y>
    </cdr:to>
    <cdr:sp macro="" textlink="">
      <cdr:nvSpPr>
        <cdr:cNvPr id="13" name="CasellaDiTesto 1"/>
        <cdr:cNvSpPr txBox="1"/>
      </cdr:nvSpPr>
      <cdr:spPr>
        <a:xfrm xmlns:a="http://schemas.openxmlformats.org/drawingml/2006/main" rot="968380">
          <a:off x="7458862" y="3048039"/>
          <a:ext cx="1473430" cy="323946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0"/>
          </a:camera>
          <a:lightRig rig="threePt" dir="t"/>
        </a:scene3d>
      </cdr:spPr>
      <cdr:txBody>
        <a:bodyPr xmlns:a="http://schemas.openxmlformats.org/drawingml/2006/main" rot="-12000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/>
            <a:t>Economie</a:t>
          </a:r>
          <a:r>
            <a:rPr lang="it-IT" sz="1100" baseline="0" dirty="0"/>
            <a:t> avanzate</a:t>
          </a:r>
        </a:p>
        <a:p xmlns:a="http://schemas.openxmlformats.org/drawingml/2006/main">
          <a:endParaRPr lang="it-IT" sz="1100" dirty="0"/>
        </a:p>
        <a:p xmlns:a="http://schemas.openxmlformats.org/drawingml/2006/main">
          <a:endParaRPr lang="it-IT" sz="11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0.86956</cdr:x>
      <cdr:y>0.95181</cdr:y>
    </cdr:from>
    <cdr:to>
      <cdr:x>1</cdr:x>
      <cdr:y>1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7016790" y="4097829"/>
          <a:ext cx="1052598" cy="207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 dirty="0"/>
            <a:t>Fonte: </a:t>
          </a:r>
          <a:r>
            <a:rPr lang="it-IT" sz="1000" b="1" dirty="0" err="1"/>
            <a:t>Eurostat</a:t>
          </a:r>
          <a:endParaRPr lang="it-IT" sz="1000" b="1" baseline="0" dirty="0"/>
        </a:p>
        <a:p xmlns:a="http://schemas.openxmlformats.org/drawingml/2006/main">
          <a:endParaRPr lang="it-IT" sz="1000" b="1" dirty="0"/>
        </a:p>
      </cdr:txBody>
    </cdr:sp>
  </cdr:relSizeAnchor>
  <cdr:relSizeAnchor xmlns:cdr="http://schemas.openxmlformats.org/drawingml/2006/chartDrawing">
    <cdr:from>
      <cdr:x>0.91455</cdr:x>
      <cdr:y>0.19322</cdr:y>
    </cdr:from>
    <cdr:to>
      <cdr:x>0.97414</cdr:x>
      <cdr:y>0.27903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512947" y="831849"/>
          <a:ext cx="489527" cy="369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0.95342</cdr:x>
      <cdr:y>0.42378</cdr:y>
    </cdr:from>
    <cdr:to>
      <cdr:x>1</cdr:x>
      <cdr:y>0.48325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8048161" y="1824503"/>
          <a:ext cx="393199" cy="256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dirty="0" smtClean="0"/>
            <a:t>1,2%</a:t>
          </a:r>
          <a:endParaRPr lang="it-IT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8" y="4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r">
              <a:defRPr sz="1200"/>
            </a:lvl1pPr>
          </a:lstStyle>
          <a:p>
            <a:fld id="{85C39189-3CC7-420E-BA9E-3DA2DAB60650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5" y="9428588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8" y="9428588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r">
              <a:defRPr sz="1200"/>
            </a:lvl1pPr>
          </a:lstStyle>
          <a:p>
            <a:fld id="{7AE926C3-DCEF-40C2-9684-50ACC3A26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56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/>
          <a:lstStyle>
            <a:lvl1pPr algn="r">
              <a:defRPr sz="1200"/>
            </a:lvl1pPr>
          </a:lstStyle>
          <a:p>
            <a:fld id="{F550C137-CB0C-4F8D-80B2-375B8466CB6B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2" rIns="91402" bIns="4570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1402" tIns="45702" rIns="91402" bIns="45702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5" y="9428588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8" y="9428588"/>
            <a:ext cx="2945659" cy="496332"/>
          </a:xfrm>
          <a:prstGeom prst="rect">
            <a:avLst/>
          </a:prstGeom>
        </p:spPr>
        <p:txBody>
          <a:bodyPr vert="horz" lIns="91402" tIns="45702" rIns="91402" bIns="45702" rtlCol="0" anchor="b"/>
          <a:lstStyle>
            <a:lvl1pPr algn="r">
              <a:defRPr sz="1200"/>
            </a:lvl1pPr>
          </a:lstStyle>
          <a:p>
            <a:fld id="{FE74D08F-754D-413A-B5C5-5ABC30E16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03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sp>
        <p:nvSpPr>
          <p:cNvPr id="14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5" name="Segnaposto testo 2"/>
          <p:cNvSpPr>
            <a:spLocks noGrp="1"/>
          </p:cNvSpPr>
          <p:nvPr>
            <p:ph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510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  <a:endParaRPr lang="it-IT" dirty="0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0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381750"/>
            <a:ext cx="73437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E0DA-019E-4DFA-BDBF-DB88B368E9F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3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8788400" cy="863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12050" y="369888"/>
            <a:ext cx="850900" cy="850900"/>
          </a:xfrm>
          <a:prstGeom prst="rect">
            <a:avLst/>
          </a:prstGeom>
        </p:spPr>
      </p:pic>
      <p:sp>
        <p:nvSpPr>
          <p:cNvPr id="13" name="CasellaDiTesto 12"/>
          <p:cNvSpPr txBox="1"/>
          <p:nvPr userDrawn="1"/>
        </p:nvSpPr>
        <p:spPr>
          <a:xfrm>
            <a:off x="912813" y="10874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457200" y="369888"/>
            <a:ext cx="0" cy="49371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B1291C"/>
          </a:solidFill>
          <a:latin typeface="Amazing Grotesk Ultra"/>
          <a:ea typeface="+mj-ea"/>
          <a:cs typeface="Amazing Grotesk Ultr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B1291C"/>
          </a:solidFill>
          <a:latin typeface="Amazing Grotesk"/>
          <a:ea typeface="+mn-ea"/>
          <a:cs typeface="Amazing Grotes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-108520" y="-1"/>
            <a:ext cx="9577064" cy="131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9" y="463138"/>
            <a:ext cx="19080040" cy="1135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979712" y="371703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chemeClr val="bg1"/>
                </a:solidFill>
                <a:latin typeface="Amazing Grotesk" pitchFamily="2" charset="0"/>
              </a:rPr>
              <a:t>INDAGINE TRIMESTRALE</a:t>
            </a:r>
          </a:p>
          <a:p>
            <a:pPr algn="ctr"/>
            <a:r>
              <a:rPr lang="it-IT" sz="2200" dirty="0">
                <a:solidFill>
                  <a:schemeClr val="bg1"/>
                </a:solidFill>
                <a:latin typeface="Amazing Grotesk" pitchFamily="2" charset="0"/>
              </a:rPr>
              <a:t>SULLA CONGIUNTURA</a:t>
            </a:r>
          </a:p>
          <a:p>
            <a:pPr algn="ctr"/>
            <a:r>
              <a:rPr lang="it-IT" sz="2200" dirty="0">
                <a:solidFill>
                  <a:schemeClr val="bg1"/>
                </a:solidFill>
                <a:latin typeface="Amazing Grotesk" pitchFamily="2" charset="0"/>
              </a:rPr>
              <a:t>IN PROVINCIA DI </a:t>
            </a:r>
            <a:r>
              <a:rPr lang="it-IT" sz="2200" dirty="0" smtClean="0">
                <a:solidFill>
                  <a:schemeClr val="bg1"/>
                </a:solidFill>
                <a:latin typeface="Amazing Grotesk" pitchFamily="2" charset="0"/>
              </a:rPr>
              <a:t>TRENTO</a:t>
            </a:r>
          </a:p>
          <a:p>
            <a:pPr algn="ctr"/>
            <a:endParaRPr lang="it-IT" sz="2200" dirty="0">
              <a:solidFill>
                <a:schemeClr val="bg1"/>
              </a:solidFill>
              <a:latin typeface="Amazing Grotesk" pitchFamily="2" charset="0"/>
            </a:endParaRPr>
          </a:p>
          <a:p>
            <a:pPr algn="ctr"/>
            <a:r>
              <a:rPr lang="it-IT" sz="2200" dirty="0" smtClean="0">
                <a:solidFill>
                  <a:schemeClr val="bg1"/>
                </a:solidFill>
                <a:latin typeface="Amazing Grotesk" pitchFamily="2" charset="0"/>
              </a:rPr>
              <a:t>- 3° TRIMESTRE 2019 -</a:t>
            </a:r>
            <a:endParaRPr lang="it-IT" sz="2200" dirty="0">
              <a:solidFill>
                <a:schemeClr val="bg1"/>
              </a:solidFill>
              <a:latin typeface="Amazing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451493" y="1403686"/>
            <a:ext cx="8484782" cy="940169"/>
          </a:xfrm>
        </p:spPr>
        <p:txBody>
          <a:bodyPr>
            <a:noAutofit/>
          </a:bodyPr>
          <a:lstStyle/>
          <a:p>
            <a:r>
              <a:rPr lang="it-IT" sz="2500" b="1" dirty="0" smtClean="0"/>
              <a:t>ESTRATTIVE </a:t>
            </a:r>
            <a:r>
              <a:rPr lang="it-IT" sz="2500" b="1" dirty="0"/>
              <a:t/>
            </a:r>
            <a:br>
              <a:rPr lang="it-IT" sz="2500" b="1" dirty="0"/>
            </a:br>
            <a:r>
              <a:rPr lang="it-IT" sz="2500" b="1" dirty="0" smtClean="0"/>
              <a:t>Andamento della variazione tendenziale </a:t>
            </a:r>
            <a:br>
              <a:rPr lang="it-IT" sz="2500" b="1" dirty="0" smtClean="0"/>
            </a:br>
            <a:r>
              <a:rPr lang="it-IT" sz="2500" b="1" dirty="0" smtClean="0"/>
              <a:t>di fatturato, valore della produzione e occupazione</a:t>
            </a:r>
            <a:endParaRPr lang="it-IT" sz="25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6894577" y="4642015"/>
            <a:ext cx="2002535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 </a:t>
            </a:r>
            <a:r>
              <a:rPr lang="it-IT" b="1" dirty="0" smtClean="0">
                <a:latin typeface="Amazing Grotesk" pitchFamily="2" charset="0"/>
              </a:rPr>
              <a:t>+8,0%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894576" y="3650811"/>
            <a:ext cx="2002535" cy="396000"/>
          </a:xfrm>
          <a:prstGeom prst="round1Rect">
            <a:avLst>
              <a:gd name="adj" fmla="val 0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+14,7% </a:t>
            </a:r>
            <a:r>
              <a:rPr lang="it-IT" sz="1000" b="1" dirty="0" smtClean="0">
                <a:latin typeface="Amazing Grotesk" pitchFamily="2" charset="0"/>
              </a:rPr>
              <a:t>val. produzione</a:t>
            </a:r>
            <a:r>
              <a:rPr lang="it-IT" sz="1000" dirty="0" smtClean="0">
                <a:latin typeface="Amazing Grotesk" pitchFamily="2" charset="0"/>
              </a:rPr>
              <a:t> </a:t>
            </a:r>
            <a:endParaRPr lang="it-IT" sz="1000" dirty="0">
              <a:latin typeface="Amazing Grotesk" pitchFamily="2" charset="0"/>
            </a:endParaRPr>
          </a:p>
        </p:txBody>
      </p:sp>
      <p:sp>
        <p:nvSpPr>
          <p:cNvPr id="12" name="Rettangolo con singolo angolo arrotondato 11"/>
          <p:cNvSpPr/>
          <p:nvPr/>
        </p:nvSpPr>
        <p:spPr>
          <a:xfrm>
            <a:off x="6894577" y="4150985"/>
            <a:ext cx="2002536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+14,5% </a:t>
            </a:r>
            <a:r>
              <a:rPr lang="it-IT" sz="1000" b="1" dirty="0" smtClean="0">
                <a:latin typeface="Amazing Grotesk" pitchFamily="2" charset="0"/>
              </a:rPr>
              <a:t>fatturat</a:t>
            </a:r>
            <a:r>
              <a:rPr lang="it-IT" sz="1000" b="1" dirty="0">
                <a:latin typeface="Amazing Grotesk" pitchFamily="2" charset="0"/>
              </a:rPr>
              <a:t>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93" y="2901047"/>
            <a:ext cx="6264000" cy="319770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3" y="2901047"/>
            <a:ext cx="6311630" cy="319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53434" y="1403686"/>
            <a:ext cx="7538041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COSTRUZIONI </a:t>
            </a:r>
            <a:br>
              <a:rPr lang="it-IT" sz="2500" b="1" dirty="0" smtClean="0"/>
            </a:br>
            <a:r>
              <a:rPr lang="it-IT" sz="2500" b="1" dirty="0" smtClean="0"/>
              <a:t>Andamento della variazione tendenziale di fatturato, valore della produzione e occupazione</a:t>
            </a:r>
            <a:endParaRPr lang="it-IT" sz="25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6895796" y="3779175"/>
            <a:ext cx="1980000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latin typeface="Amazing Grotesk" pitchFamily="2" charset="0"/>
              </a:rPr>
              <a:t>-0,2%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905321" y="4791395"/>
            <a:ext cx="1980000" cy="396000"/>
          </a:xfrm>
          <a:prstGeom prst="round1Rect">
            <a:avLst>
              <a:gd name="adj" fmla="val 0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+13,8% </a:t>
            </a:r>
            <a:r>
              <a:rPr lang="it-IT" sz="1000" b="1" dirty="0" smtClean="0">
                <a:latin typeface="Amazing Grotesk" pitchFamily="2" charset="0"/>
              </a:rPr>
              <a:t>val. produzione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2" name="Rettangolo con singolo angolo arrotondato 11"/>
          <p:cNvSpPr/>
          <p:nvPr/>
        </p:nvSpPr>
        <p:spPr>
          <a:xfrm>
            <a:off x="6895796" y="4281665"/>
            <a:ext cx="1980000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+2,4% </a:t>
            </a:r>
            <a:r>
              <a:rPr lang="it-IT" sz="1000" b="1" dirty="0" smtClean="0">
                <a:latin typeface="Amazing Grotesk" pitchFamily="2" charset="0"/>
              </a:rPr>
              <a:t>fatturat</a:t>
            </a:r>
            <a:r>
              <a:rPr lang="it-IT" sz="1000" b="1" dirty="0">
                <a:latin typeface="Amazing Grotesk" pitchFamily="2" charset="0"/>
              </a:rPr>
              <a:t>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34" y="2994404"/>
            <a:ext cx="6258262" cy="31346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39" y="2994404"/>
            <a:ext cx="6346658" cy="31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42208" y="1422736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COMMERCIO ALL’INGROSSO</a:t>
            </a:r>
            <a:br>
              <a:rPr lang="it-IT" sz="2500" b="1" dirty="0" smtClean="0"/>
            </a:br>
            <a:r>
              <a:rPr lang="it-IT" sz="2500" b="1" dirty="0" smtClean="0"/>
              <a:t>Andamento della variazione tendenziale di </a:t>
            </a:r>
          </a:p>
          <a:p>
            <a:r>
              <a:rPr lang="it-IT" sz="2500" b="1" dirty="0"/>
              <a:t>f</a:t>
            </a:r>
            <a:r>
              <a:rPr lang="it-IT" sz="2500" b="1" dirty="0" smtClean="0"/>
              <a:t>atturato e occupazione</a:t>
            </a:r>
            <a:endParaRPr lang="it-IT" sz="25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9" name="Rettangolo con singolo angolo arrotondato 8"/>
          <p:cNvSpPr/>
          <p:nvPr/>
        </p:nvSpPr>
        <p:spPr>
          <a:xfrm>
            <a:off x="6991866" y="4262594"/>
            <a:ext cx="1935124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 +0,7%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6991866" y="3734775"/>
            <a:ext cx="1935124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+0,6% </a:t>
            </a:r>
            <a:r>
              <a:rPr lang="it-IT" sz="1000" b="1" dirty="0" smtClean="0">
                <a:latin typeface="Amazing Grotesk" pitchFamily="2" charset="0"/>
              </a:rPr>
              <a:t>fatturato</a:t>
            </a:r>
            <a:endParaRPr lang="it-IT" sz="1000" b="1" dirty="0">
              <a:latin typeface="Amazing Grotesk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60" y="2872702"/>
            <a:ext cx="6360928" cy="322235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2872702"/>
            <a:ext cx="6494048" cy="32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53434" y="1451311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COMMERCIO AL DETTAGLIO </a:t>
            </a:r>
            <a:br>
              <a:rPr lang="it-IT" sz="2500" b="1" dirty="0" smtClean="0"/>
            </a:br>
            <a:r>
              <a:rPr lang="it-IT" sz="2500" b="1" dirty="0" smtClean="0"/>
              <a:t>Andamento della variazione tendenziale di </a:t>
            </a:r>
          </a:p>
          <a:p>
            <a:r>
              <a:rPr lang="it-IT" sz="2500" b="1" dirty="0"/>
              <a:t>f</a:t>
            </a:r>
            <a:r>
              <a:rPr lang="it-IT" sz="2500" b="1" dirty="0" smtClean="0"/>
              <a:t>atturato e occupazione</a:t>
            </a:r>
            <a:endParaRPr lang="it-IT" sz="25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5" name="Rettangolo con singolo angolo arrotondato 4"/>
          <p:cNvSpPr/>
          <p:nvPr/>
        </p:nvSpPr>
        <p:spPr>
          <a:xfrm>
            <a:off x="6981978" y="4283686"/>
            <a:ext cx="1908000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+0,1%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7" name="Rettangolo con singolo angolo arrotondato 6"/>
          <p:cNvSpPr/>
          <p:nvPr/>
        </p:nvSpPr>
        <p:spPr>
          <a:xfrm>
            <a:off x="6981976" y="3750052"/>
            <a:ext cx="1908000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+3,6% </a:t>
            </a:r>
            <a:r>
              <a:rPr lang="it-IT" sz="1000" b="1" dirty="0" smtClean="0">
                <a:latin typeface="Amazing Grotesk" pitchFamily="2" charset="0"/>
              </a:rPr>
              <a:t>fatturato</a:t>
            </a:r>
            <a:endParaRPr lang="it-IT" sz="1000" b="1" dirty="0">
              <a:latin typeface="Amazing Grotesk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32" y="2969687"/>
            <a:ext cx="6336000" cy="327485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" y="2969687"/>
            <a:ext cx="6496824" cy="32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53434" y="1422736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TRASPORTI </a:t>
            </a:r>
            <a:br>
              <a:rPr lang="it-IT" sz="2500" b="1" dirty="0" smtClean="0"/>
            </a:br>
            <a:r>
              <a:rPr lang="it-IT" sz="2500" b="1" dirty="0" smtClean="0"/>
              <a:t>Andamento della variazione tendenziale di </a:t>
            </a:r>
          </a:p>
          <a:p>
            <a:r>
              <a:rPr lang="it-IT" sz="2500" b="1" dirty="0" smtClean="0"/>
              <a:t>fatturato, valore della produzione e occupazione</a:t>
            </a:r>
            <a:endParaRPr lang="it-IT" sz="25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7017279" y="3870874"/>
            <a:ext cx="1920937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latin typeface="Amazing Grotesk" pitchFamily="2" charset="0"/>
              </a:rPr>
              <a:t>+0,1%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2" name="Rettangolo con singolo angolo arrotondato 11"/>
          <p:cNvSpPr/>
          <p:nvPr/>
        </p:nvSpPr>
        <p:spPr>
          <a:xfrm>
            <a:off x="7016632" y="4391687"/>
            <a:ext cx="1921584" cy="396000"/>
          </a:xfrm>
          <a:prstGeom prst="round1Rect">
            <a:avLst>
              <a:gd name="adj" fmla="val 0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-0,5% </a:t>
            </a:r>
            <a:r>
              <a:rPr lang="it-IT" sz="1000" b="1" dirty="0" smtClean="0">
                <a:latin typeface="Amazing Grotesk" pitchFamily="2" charset="0"/>
              </a:rPr>
              <a:t>val. produzione 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3" name="Rettangolo con singolo angolo arrotondato 12"/>
          <p:cNvSpPr/>
          <p:nvPr/>
        </p:nvSpPr>
        <p:spPr>
          <a:xfrm>
            <a:off x="7017488" y="4907962"/>
            <a:ext cx="1920727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+1,1% </a:t>
            </a:r>
            <a:r>
              <a:rPr lang="it-IT" sz="1000" b="1" dirty="0" smtClean="0">
                <a:latin typeface="Amazing Grotesk" pitchFamily="2" charset="0"/>
              </a:rPr>
              <a:t>fatturat</a:t>
            </a:r>
            <a:r>
              <a:rPr lang="it-IT" sz="1000" b="1" dirty="0">
                <a:latin typeface="Amazing Grotesk" pitchFamily="2" charset="0"/>
              </a:rPr>
              <a:t>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00" y="2984867"/>
            <a:ext cx="6373800" cy="320335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96" y="2984867"/>
            <a:ext cx="6486604" cy="32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45433" y="1418090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SERVIZI ALLE IMPRESE E TERZIARIO AVANZATO  </a:t>
            </a:r>
            <a:br>
              <a:rPr lang="it-IT" sz="2500" b="1" dirty="0" smtClean="0"/>
            </a:br>
            <a:r>
              <a:rPr lang="it-IT" sz="2500" b="1" dirty="0" smtClean="0"/>
              <a:t>Andamento della variazione tendenziale di </a:t>
            </a:r>
          </a:p>
          <a:p>
            <a:r>
              <a:rPr lang="it-IT" sz="2500" b="1" dirty="0" smtClean="0"/>
              <a:t>fatturato, valore della produzione e occupazione</a:t>
            </a:r>
            <a:endParaRPr lang="it-IT" sz="25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7" name="Rettangolo con singolo angolo arrotondato 6"/>
          <p:cNvSpPr/>
          <p:nvPr/>
        </p:nvSpPr>
        <p:spPr>
          <a:xfrm>
            <a:off x="6978357" y="4772121"/>
            <a:ext cx="1970856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+0,3%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9" name="Rettangolo con singolo angolo arrotondato 8"/>
          <p:cNvSpPr/>
          <p:nvPr/>
        </p:nvSpPr>
        <p:spPr>
          <a:xfrm>
            <a:off x="6969213" y="3775689"/>
            <a:ext cx="1980000" cy="396000"/>
          </a:xfrm>
          <a:prstGeom prst="round1Rect">
            <a:avLst>
              <a:gd name="adj" fmla="val 0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-12,4% </a:t>
            </a:r>
            <a:r>
              <a:rPr lang="it-IT" sz="1000" b="1" dirty="0" smtClean="0">
                <a:latin typeface="Amazing Grotesk" pitchFamily="2" charset="0"/>
              </a:rPr>
              <a:t>val. produzione 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6969213" y="4277973"/>
            <a:ext cx="1980000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-3,3% </a:t>
            </a:r>
            <a:r>
              <a:rPr lang="it-IT" sz="1000" b="1" dirty="0" smtClean="0">
                <a:latin typeface="Amazing Grotesk" pitchFamily="2" charset="0"/>
              </a:rPr>
              <a:t>fatturat</a:t>
            </a:r>
            <a:r>
              <a:rPr lang="it-IT" sz="1000" b="1" dirty="0">
                <a:latin typeface="Amazing Grotesk" pitchFamily="2" charset="0"/>
              </a:rPr>
              <a:t>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75" y="2927729"/>
            <a:ext cx="6338872" cy="320789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80" y="2927729"/>
            <a:ext cx="6390667" cy="32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63257" y="1388268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dirty="0" smtClean="0"/>
              <a:t>LE OPINIONI DEGLI IMPRENDITORI</a:t>
            </a:r>
            <a:br>
              <a:rPr lang="it-IT" sz="2500" dirty="0" smtClean="0"/>
            </a:br>
            <a:r>
              <a:rPr lang="it-IT" sz="2500" dirty="0" smtClean="0"/>
              <a:t>Giudizio sulla redditività </a:t>
            </a:r>
          </a:p>
          <a:p>
            <a:r>
              <a:rPr lang="it-IT" sz="2500" dirty="0" smtClean="0"/>
              <a:t>e situazione economica dell’impresa</a:t>
            </a:r>
            <a:endParaRPr lang="it-IT" sz="2500" dirty="0"/>
          </a:p>
        </p:txBody>
      </p:sp>
      <p:sp>
        <p:nvSpPr>
          <p:cNvPr id="21" name="CasellaDiTesto 1"/>
          <p:cNvSpPr txBox="1"/>
          <p:nvPr/>
        </p:nvSpPr>
        <p:spPr>
          <a:xfrm>
            <a:off x="7105177" y="4539652"/>
            <a:ext cx="527702" cy="3364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1"/>
                </a:solidFill>
                <a:latin typeface="Amazing Grotesk" pitchFamily="2" charset="0"/>
              </a:rPr>
              <a:t>-3,1</a:t>
            </a:r>
            <a:endParaRPr lang="it-IT" sz="1100" dirty="0">
              <a:solidFill>
                <a:schemeClr val="bg1"/>
              </a:solidFill>
              <a:latin typeface="Amazing Grotesk" pitchFamily="2" charset="0"/>
            </a:endParaRPr>
          </a:p>
        </p:txBody>
      </p:sp>
      <p:sp>
        <p:nvSpPr>
          <p:cNvPr id="18" name="CasellaDiTesto 1"/>
          <p:cNvSpPr txBox="1"/>
          <p:nvPr/>
        </p:nvSpPr>
        <p:spPr>
          <a:xfrm>
            <a:off x="8064765" y="3850083"/>
            <a:ext cx="527702" cy="3364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1"/>
                </a:solidFill>
                <a:latin typeface="Amazing Grotesk" pitchFamily="2" charset="0"/>
              </a:rPr>
              <a:t>+1,7</a:t>
            </a:r>
            <a:endParaRPr lang="it-IT" sz="1100" dirty="0">
              <a:solidFill>
                <a:schemeClr val="bg1"/>
              </a:solidFill>
              <a:latin typeface="Amazing Grotesk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05" y="2812134"/>
            <a:ext cx="6756000" cy="3444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00" y="2812135"/>
            <a:ext cx="6757605" cy="3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475714" y="1397150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dirty="0" smtClean="0"/>
              <a:t>LE OPINIONI DEGLI IMPRENDITORI</a:t>
            </a:r>
            <a:br>
              <a:rPr lang="it-IT" sz="2500" dirty="0" smtClean="0"/>
            </a:br>
            <a:r>
              <a:rPr lang="it-IT" sz="2500" dirty="0" smtClean="0"/>
              <a:t>Giudizio sulla redditività </a:t>
            </a:r>
          </a:p>
          <a:p>
            <a:r>
              <a:rPr lang="it-IT" sz="2500" dirty="0" smtClean="0"/>
              <a:t>e situazione economica dell’impresa tra un anno</a:t>
            </a:r>
            <a:endParaRPr lang="it-IT" sz="2500" dirty="0"/>
          </a:p>
        </p:txBody>
      </p:sp>
      <p:sp>
        <p:nvSpPr>
          <p:cNvPr id="21" name="CasellaDiTesto 1"/>
          <p:cNvSpPr txBox="1"/>
          <p:nvPr/>
        </p:nvSpPr>
        <p:spPr>
          <a:xfrm>
            <a:off x="7105177" y="4539652"/>
            <a:ext cx="527702" cy="3364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1"/>
                </a:solidFill>
                <a:latin typeface="Amazing Grotesk" pitchFamily="2" charset="0"/>
              </a:rPr>
              <a:t>-3,1</a:t>
            </a:r>
            <a:endParaRPr lang="it-IT" sz="1100" dirty="0">
              <a:solidFill>
                <a:schemeClr val="bg1"/>
              </a:solidFill>
              <a:latin typeface="Amazing Grotesk" pitchFamily="2" charset="0"/>
            </a:endParaRPr>
          </a:p>
        </p:txBody>
      </p:sp>
      <p:sp>
        <p:nvSpPr>
          <p:cNvPr id="18" name="CasellaDiTesto 1"/>
          <p:cNvSpPr txBox="1"/>
          <p:nvPr/>
        </p:nvSpPr>
        <p:spPr>
          <a:xfrm>
            <a:off x="8064765" y="3850083"/>
            <a:ext cx="527702" cy="3364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1"/>
                </a:solidFill>
                <a:latin typeface="Amazing Grotesk" pitchFamily="2" charset="0"/>
              </a:rPr>
              <a:t>+1,7</a:t>
            </a:r>
            <a:endParaRPr lang="it-IT" sz="1100" dirty="0">
              <a:solidFill>
                <a:schemeClr val="bg1"/>
              </a:solidFill>
              <a:latin typeface="Amazing Grotesk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12" y="2864694"/>
            <a:ext cx="6696000" cy="3156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13" y="2860611"/>
            <a:ext cx="6696000" cy="31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7" name="Titolo 2"/>
          <p:cNvSpPr txBox="1">
            <a:spLocks/>
          </p:cNvSpPr>
          <p:nvPr/>
        </p:nvSpPr>
        <p:spPr>
          <a:xfrm>
            <a:off x="520109" y="1459294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dirty="0" smtClean="0"/>
              <a:t>LE OPINIONI DEGLI IMPRENDITORI</a:t>
            </a:r>
            <a:br>
              <a:rPr lang="it-IT" sz="2500" dirty="0" smtClean="0"/>
            </a:br>
            <a:r>
              <a:rPr lang="it-IT" sz="2500" dirty="0" smtClean="0"/>
              <a:t>Giudizio sulla redditività </a:t>
            </a:r>
          </a:p>
          <a:p>
            <a:r>
              <a:rPr lang="it-IT" sz="2500" dirty="0" smtClean="0"/>
              <a:t>e situazione economica dell’impresa tra un anno</a:t>
            </a:r>
            <a:endParaRPr lang="it-IT" sz="25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53" y="2905416"/>
            <a:ext cx="6624000" cy="3132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53" y="2898116"/>
            <a:ext cx="6624000" cy="31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5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9" name="Titolo 2"/>
          <p:cNvSpPr txBox="1">
            <a:spLocks/>
          </p:cNvSpPr>
          <p:nvPr/>
        </p:nvSpPr>
        <p:spPr>
          <a:xfrm>
            <a:off x="475719" y="1539188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dirty="0" smtClean="0"/>
              <a:t>LE OPINIONI DEGLI IMPRENDITORI</a:t>
            </a:r>
            <a:br>
              <a:rPr lang="it-IT" sz="2500" dirty="0" smtClean="0"/>
            </a:br>
            <a:r>
              <a:rPr lang="it-IT" sz="2500" dirty="0" smtClean="0"/>
              <a:t>Giudizio sulla redditività e situazione economica dell’impresa tra un anno – (serie storica)</a:t>
            </a:r>
            <a:endParaRPr lang="it-IT" sz="25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60" y="2817345"/>
            <a:ext cx="6756000" cy="3444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55" y="2817346"/>
            <a:ext cx="6757605" cy="3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739406" y="1072238"/>
            <a:ext cx="7474688" cy="940169"/>
          </a:xfrm>
        </p:spPr>
        <p:txBody>
          <a:bodyPr>
            <a:noAutofit/>
          </a:bodyPr>
          <a:lstStyle/>
          <a:p>
            <a:pPr algn="ctr"/>
            <a:r>
              <a:rPr lang="it-IT" sz="2500" b="1" dirty="0" smtClean="0"/>
              <a:t>PRODOTTO INTERNO LORDO</a:t>
            </a:r>
            <a:br>
              <a:rPr lang="it-IT" sz="2500" b="1" dirty="0" smtClean="0"/>
            </a:br>
            <a:r>
              <a:rPr lang="it-IT" sz="2500" b="1" dirty="0" smtClean="0"/>
              <a:t>VARIAZIONI TENDENZIALI ANNI 2012 - 2019</a:t>
            </a:r>
            <a:endParaRPr lang="it-IT" sz="2500" b="1" dirty="0"/>
          </a:p>
        </p:txBody>
      </p:sp>
      <p:graphicFrame>
        <p:nvGraphicFramePr>
          <p:cNvPr id="8" name="Gra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63447"/>
              </p:ext>
            </p:extLst>
          </p:nvPr>
        </p:nvGraphicFramePr>
        <p:xfrm>
          <a:off x="90280" y="1354586"/>
          <a:ext cx="9301370" cy="569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82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" y="0"/>
            <a:ext cx="91519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74100" cy="62357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2247900"/>
            <a:ext cx="4216400" cy="23622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382547" y="5844259"/>
            <a:ext cx="18723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2400" i="1" baseline="30000" dirty="0">
                <a:solidFill>
                  <a:schemeClr val="bg1"/>
                </a:solidFill>
                <a:latin typeface="Amazing Grotesk Italic"/>
                <a:cs typeface="Amazing Grotesk Italic"/>
              </a:rPr>
              <a:t>www.tn.camcom.it</a:t>
            </a:r>
          </a:p>
        </p:txBody>
      </p:sp>
    </p:spTree>
    <p:extLst>
      <p:ext uri="{BB962C8B-B14F-4D97-AF65-F5344CB8AC3E}">
        <p14:creationId xmlns:p14="http://schemas.microsoft.com/office/powerpoint/2010/main" val="8262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55561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-80681" y="1214149"/>
            <a:ext cx="9144000" cy="940169"/>
          </a:xfrm>
        </p:spPr>
        <p:txBody>
          <a:bodyPr>
            <a:noAutofit/>
          </a:bodyPr>
          <a:lstStyle/>
          <a:p>
            <a:pPr algn="ctr"/>
            <a:r>
              <a:rPr lang="it-IT" sz="2500" b="1" dirty="0" smtClean="0"/>
              <a:t>PRODOTTO INTERNO LORDO – AREA EURO</a:t>
            </a:r>
            <a:br>
              <a:rPr lang="it-IT" sz="2500" b="1" dirty="0" smtClean="0"/>
            </a:br>
            <a:r>
              <a:rPr lang="it-IT" sz="2500" b="1" dirty="0" smtClean="0"/>
              <a:t>VARIAZIONI TENDENZIALI 3° trim. 2016 – 3° trim. 2019</a:t>
            </a:r>
            <a:endParaRPr lang="it-IT" sz="2500" b="1" dirty="0"/>
          </a:p>
        </p:txBody>
      </p:sp>
      <p:graphicFrame>
        <p:nvGraphicFramePr>
          <p:cNvPr id="5" name="Gra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594064"/>
              </p:ext>
            </p:extLst>
          </p:nvPr>
        </p:nvGraphicFramePr>
        <p:xfrm>
          <a:off x="364312" y="2454876"/>
          <a:ext cx="8441360" cy="4305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37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481013" y="998648"/>
            <a:ext cx="7474688" cy="940169"/>
          </a:xfrm>
        </p:spPr>
        <p:txBody>
          <a:bodyPr>
            <a:noAutofit/>
          </a:bodyPr>
          <a:lstStyle/>
          <a:p>
            <a:pPr algn="ctr"/>
            <a:r>
              <a:rPr lang="it-IT" sz="2600" b="1" dirty="0"/>
              <a:t>CONTI ECONOMICI TRIMESTRALI</a:t>
            </a:r>
            <a:br>
              <a:rPr lang="it-IT" sz="2600" b="1" dirty="0"/>
            </a:br>
            <a:r>
              <a:rPr lang="it-IT" sz="2600" b="1" dirty="0"/>
              <a:t>VARIAZIONI </a:t>
            </a:r>
            <a:r>
              <a:rPr lang="it-IT" sz="2600" b="1" dirty="0" smtClean="0"/>
              <a:t>TENDENZIALI</a:t>
            </a:r>
            <a:endParaRPr lang="it-IT" sz="26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graphicFrame>
        <p:nvGraphicFramePr>
          <p:cNvPr id="8" name="Gra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15270"/>
              </p:ext>
            </p:extLst>
          </p:nvPr>
        </p:nvGraphicFramePr>
        <p:xfrm>
          <a:off x="481013" y="1938816"/>
          <a:ext cx="8235284" cy="475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47719"/>
              </p:ext>
            </p:extLst>
          </p:nvPr>
        </p:nvGraphicFramePr>
        <p:xfrm>
          <a:off x="481013" y="1948250"/>
          <a:ext cx="8235284" cy="475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9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471869" y="1278735"/>
            <a:ext cx="7474688" cy="940169"/>
          </a:xfrm>
        </p:spPr>
        <p:txBody>
          <a:bodyPr>
            <a:noAutofit/>
          </a:bodyPr>
          <a:lstStyle/>
          <a:p>
            <a:r>
              <a:rPr lang="it-IT" sz="2500" b="1" dirty="0" smtClean="0"/>
              <a:t>Dinamica di FATTURATO e </a:t>
            </a:r>
            <a:br>
              <a:rPr lang="it-IT" sz="2500" b="1" dirty="0" smtClean="0"/>
            </a:br>
            <a:r>
              <a:rPr lang="it-IT" sz="2500" b="1" dirty="0" smtClean="0"/>
              <a:t>OCCUPAZIONE su base annua</a:t>
            </a:r>
            <a:endParaRPr lang="it-IT" sz="25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15" name="Rettangolo con singolo angolo arrotondato 14"/>
          <p:cNvSpPr/>
          <p:nvPr/>
        </p:nvSpPr>
        <p:spPr>
          <a:xfrm>
            <a:off x="7160529" y="3767138"/>
            <a:ext cx="1745727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/>
              <a:t> </a:t>
            </a:r>
            <a:r>
              <a:rPr lang="it-IT" b="1" dirty="0" smtClean="0">
                <a:latin typeface="Amazing Grotesk" pitchFamily="2" charset="0"/>
              </a:rPr>
              <a:t>+1,0% </a:t>
            </a:r>
            <a:r>
              <a:rPr lang="it-IT" sz="1000" b="1" dirty="0" smtClean="0">
                <a:latin typeface="Amazing Grotesk" pitchFamily="2" charset="0"/>
              </a:rPr>
              <a:t>fatturato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7" name="Rettangolo con singolo angolo arrotondato 16"/>
          <p:cNvSpPr/>
          <p:nvPr/>
        </p:nvSpPr>
        <p:spPr>
          <a:xfrm>
            <a:off x="7160529" y="4246387"/>
            <a:ext cx="1745727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latin typeface="Amazing Grotesk" pitchFamily="2" charset="0"/>
              </a:rPr>
              <a:t> </a:t>
            </a:r>
            <a:r>
              <a:rPr lang="it-IT" b="1" dirty="0" smtClean="0">
                <a:latin typeface="Amazing Grotesk" pitchFamily="2" charset="0"/>
              </a:rPr>
              <a:t>-0,1%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839074" y="6600110"/>
            <a:ext cx="1304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mazing Grotesk" pitchFamily="2" charset="0"/>
              </a:rPr>
              <a:t>* Scala di destra</a:t>
            </a:r>
            <a:endParaRPr lang="it-IT" sz="1000" dirty="0">
              <a:latin typeface="Amazing Grotesk" pitchFamily="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69" y="2696865"/>
            <a:ext cx="6486715" cy="324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00" y="2696865"/>
            <a:ext cx="659418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457200" y="1345410"/>
            <a:ext cx="8141200" cy="940169"/>
          </a:xfrm>
        </p:spPr>
        <p:txBody>
          <a:bodyPr>
            <a:noAutofit/>
          </a:bodyPr>
          <a:lstStyle/>
          <a:p>
            <a:r>
              <a:rPr lang="it-IT" sz="2500" b="1" dirty="0" smtClean="0"/>
              <a:t>Dinamica delle componenti </a:t>
            </a:r>
            <a:br>
              <a:rPr lang="it-IT" sz="2500" b="1" dirty="0" smtClean="0"/>
            </a:br>
            <a:r>
              <a:rPr lang="it-IT" sz="2500" b="1" dirty="0" smtClean="0"/>
              <a:t>LOCALE, NAZIONALE ed ESTERA </a:t>
            </a:r>
            <a:br>
              <a:rPr lang="it-IT" sz="2500" b="1" dirty="0" smtClean="0"/>
            </a:br>
            <a:r>
              <a:rPr lang="it-IT" sz="2500" b="1" dirty="0" smtClean="0"/>
              <a:t>DEL FATTURATO su base annua</a:t>
            </a:r>
            <a:endParaRPr lang="it-IT" sz="25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17" name="Rettangolo con singolo angolo arrotondato 16"/>
          <p:cNvSpPr/>
          <p:nvPr/>
        </p:nvSpPr>
        <p:spPr>
          <a:xfrm>
            <a:off x="6926015" y="4177555"/>
            <a:ext cx="1970210" cy="396000"/>
          </a:xfrm>
          <a:prstGeom prst="round1Rect">
            <a:avLst>
              <a:gd name="adj" fmla="val 0"/>
            </a:avLst>
          </a:prstGeom>
          <a:solidFill>
            <a:srgbClr val="E46C0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+1,2% </a:t>
            </a:r>
            <a:r>
              <a:rPr lang="it-IT" sz="1000" b="1" dirty="0" smtClean="0">
                <a:latin typeface="Amazing Grotesk" pitchFamily="2" charset="0"/>
              </a:rPr>
              <a:t>fatt. provinciale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8" name="Rettangolo con singolo angolo arrotondato 17"/>
          <p:cNvSpPr/>
          <p:nvPr/>
        </p:nvSpPr>
        <p:spPr>
          <a:xfrm>
            <a:off x="6926015" y="4700763"/>
            <a:ext cx="1970210" cy="396000"/>
          </a:xfrm>
          <a:prstGeom prst="round1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-0,9% </a:t>
            </a:r>
            <a:r>
              <a:rPr lang="it-IT" sz="1000" b="1" dirty="0" smtClean="0">
                <a:latin typeface="Amazing Grotesk" pitchFamily="2" charset="0"/>
              </a:rPr>
              <a:t>fatt. estero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9" name="Rettangolo con singolo angolo arrotondato 18"/>
          <p:cNvSpPr/>
          <p:nvPr/>
        </p:nvSpPr>
        <p:spPr>
          <a:xfrm>
            <a:off x="6926015" y="3654347"/>
            <a:ext cx="1970210" cy="396000"/>
          </a:xfrm>
          <a:prstGeom prst="round1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+1,9% </a:t>
            </a:r>
            <a:r>
              <a:rPr lang="it-IT" sz="1000" b="1" dirty="0" smtClean="0">
                <a:latin typeface="Amazing Grotesk" pitchFamily="2" charset="0"/>
              </a:rPr>
              <a:t>fatt. Italia</a:t>
            </a:r>
            <a:endParaRPr lang="it-IT" sz="1000" b="1" dirty="0">
              <a:latin typeface="Amazing Grotesk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30223"/>
            <a:ext cx="6309360" cy="31064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823078"/>
            <a:ext cx="6309360" cy="31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>
          <a:xfrm>
            <a:off x="478220" y="1407997"/>
            <a:ext cx="7442791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Variazione del FATTURATO </a:t>
            </a:r>
          </a:p>
          <a:p>
            <a:r>
              <a:rPr lang="it-IT" sz="2500" b="1" dirty="0" smtClean="0"/>
              <a:t>su base annua per CLASSI DI ADDETTI</a:t>
            </a:r>
            <a:endParaRPr lang="it-IT" sz="25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46455" y="3965969"/>
            <a:ext cx="76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 pitchFamily="2" charset="0"/>
              </a:rPr>
              <a:t>+2,3%</a:t>
            </a:r>
            <a:endParaRPr lang="it-IT" sz="1400" dirty="0">
              <a:solidFill>
                <a:schemeClr val="bg1"/>
              </a:solidFill>
              <a:latin typeface="Amazing Grotesk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20" y="2694849"/>
            <a:ext cx="6552000" cy="322047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0" y="2688959"/>
            <a:ext cx="6552000" cy="32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>
          <a:xfrm>
            <a:off x="529634" y="1214445"/>
            <a:ext cx="848478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Dinamica delle ORE LAVORATE su base annua</a:t>
            </a:r>
            <a:endParaRPr lang="it-IT" sz="25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34" y="2408808"/>
            <a:ext cx="6192000" cy="354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29" y="2408808"/>
            <a:ext cx="7146793" cy="3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38" y="369887"/>
            <a:ext cx="52262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3° trimestre 2019 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72484" y="1403686"/>
            <a:ext cx="6742132" cy="9401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r>
              <a:rPr lang="it-IT" sz="2500" b="1" dirty="0" smtClean="0"/>
              <a:t>INDUSTRIA MANIFATTURIERA</a:t>
            </a:r>
            <a:br>
              <a:rPr lang="it-IT" sz="2500" b="1" dirty="0" smtClean="0"/>
            </a:br>
            <a:r>
              <a:rPr lang="it-IT" sz="2500" dirty="0" smtClean="0"/>
              <a:t>Andamento della variazione tendenziale </a:t>
            </a:r>
          </a:p>
          <a:p>
            <a:r>
              <a:rPr lang="it-IT" sz="2500" dirty="0" smtClean="0"/>
              <a:t>di fatturato, ordini e occupazione</a:t>
            </a:r>
            <a:endParaRPr lang="it-IT" sz="25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578080" y="6588660"/>
            <a:ext cx="15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Amazing Grotesk" pitchFamily="2" charset="0"/>
              </a:rPr>
              <a:t>* Scala di destra</a:t>
            </a:r>
            <a:endParaRPr lang="it-IT" sz="1100" dirty="0">
              <a:solidFill>
                <a:srgbClr val="000000"/>
              </a:solidFill>
              <a:latin typeface="Amazing Grotesk" pitchFamily="2" charset="0"/>
            </a:endParaRPr>
          </a:p>
        </p:txBody>
      </p:sp>
      <p:sp>
        <p:nvSpPr>
          <p:cNvPr id="9" name="Rettangolo con singolo angolo arrotondato 8"/>
          <p:cNvSpPr/>
          <p:nvPr/>
        </p:nvSpPr>
        <p:spPr>
          <a:xfrm>
            <a:off x="6964909" y="3495788"/>
            <a:ext cx="1925708" cy="396000"/>
          </a:xfrm>
          <a:prstGeom prst="round1Rect">
            <a:avLst>
              <a:gd name="adj" fmla="val 0"/>
            </a:avLst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latin typeface="Amazing Grotesk" pitchFamily="2" charset="0"/>
              </a:rPr>
              <a:t>-6,7% </a:t>
            </a:r>
            <a:r>
              <a:rPr lang="it-IT" sz="1000" b="1" dirty="0" smtClean="0">
                <a:latin typeface="Amazing Grotesk" pitchFamily="2" charset="0"/>
              </a:rPr>
              <a:t>ordini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6964909" y="4568983"/>
            <a:ext cx="1904774" cy="396000"/>
          </a:xfrm>
          <a:prstGeom prst="round1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-0,2% </a:t>
            </a:r>
            <a:r>
              <a:rPr lang="it-IT" sz="1000" b="1" dirty="0" smtClean="0">
                <a:latin typeface="Amazing Grotesk" pitchFamily="2" charset="0"/>
              </a:rPr>
              <a:t>occupazione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964909" y="4046270"/>
            <a:ext cx="1916184" cy="396000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mazing Grotesk" pitchFamily="2" charset="0"/>
              </a:rPr>
              <a:t>+0,4% </a:t>
            </a:r>
            <a:r>
              <a:rPr lang="it-IT" sz="1000" b="1" dirty="0" smtClean="0">
                <a:latin typeface="Amazing Grotesk" pitchFamily="2" charset="0"/>
              </a:rPr>
              <a:t>fatturat</a:t>
            </a:r>
            <a:r>
              <a:rPr lang="it-IT" sz="1000" b="1" dirty="0">
                <a:latin typeface="Amazing Grotesk" pitchFamily="2" charset="0"/>
              </a:rPr>
              <a:t>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84" y="2884497"/>
            <a:ext cx="6264000" cy="31155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85" y="2885541"/>
            <a:ext cx="6264000" cy="31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4818</TotalTime>
  <Words>490</Words>
  <Application>Microsoft Office PowerPoint</Application>
  <PresentationFormat>Presentazione su schermo (4:3)</PresentationFormat>
  <Paragraphs>117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Amazing Grotesk</vt:lpstr>
      <vt:lpstr>Amazing Grotesk Italic</vt:lpstr>
      <vt:lpstr>Amazing Grotesk Ultra</vt:lpstr>
      <vt:lpstr>Arial</vt:lpstr>
      <vt:lpstr>Calibri</vt:lpstr>
      <vt:lpstr>Tema di Office</vt:lpstr>
      <vt:lpstr>Presentazione standard di PowerPoint</vt:lpstr>
      <vt:lpstr>PRODOTTO INTERNO LORDO VARIAZIONI TENDENZIALI ANNI 2012 - 2019</vt:lpstr>
      <vt:lpstr>PRODOTTO INTERNO LORDO – AREA EURO VARIAZIONI TENDENZIALI 3° trim. 2016 – 3° trim. 2019</vt:lpstr>
      <vt:lpstr>CONTI ECONOMICI TRIMESTRALI VARIAZIONI TENDENZIALI</vt:lpstr>
      <vt:lpstr>Dinamica di FATTURATO e  OCCUPAZIONE su base annua</vt:lpstr>
      <vt:lpstr>Dinamica delle componenti  LOCALE, NAZIONALE ed ESTERA  DEL FATTURATO su base annua</vt:lpstr>
      <vt:lpstr>Presentazione standard di PowerPoint</vt:lpstr>
      <vt:lpstr>Presentazione standard di PowerPoint</vt:lpstr>
      <vt:lpstr>Presentazione standard di PowerPoint</vt:lpstr>
      <vt:lpstr>ESTRATTIVE  Andamento della variazione tendenziale  di fatturato, valore della produzione e occupazione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Creativi</dc:creator>
  <cp:lastModifiedBy>Plotegher Donatella</cp:lastModifiedBy>
  <cp:revision>430</cp:revision>
  <cp:lastPrinted>2019-12-02T10:24:27Z</cp:lastPrinted>
  <dcterms:created xsi:type="dcterms:W3CDTF">2015-05-26T10:45:53Z</dcterms:created>
  <dcterms:modified xsi:type="dcterms:W3CDTF">2019-12-02T12:19:11Z</dcterms:modified>
</cp:coreProperties>
</file>