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82" r:id="rId3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6">
          <p15:clr>
            <a:srgbClr val="A4A3A4"/>
          </p15:clr>
        </p15:guide>
        <p15:guide id="2" pos="2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91C"/>
    <a:srgbClr val="887361"/>
    <a:srgbClr val="72D143"/>
    <a:srgbClr val="9FD53F"/>
    <a:srgbClr val="08BC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0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062" y="-84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03/08/2018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30093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30093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03/08/2018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30093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30093"/>
            <a:ext cx="2945659" cy="496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642938" y="458667"/>
            <a:ext cx="67466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 dati del Registro Imprese della Camera di Commercio di Trento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51748" y="1594650"/>
            <a:ext cx="50745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Forma giuridica </a:t>
            </a:r>
          </a:p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delle imprese registrate</a:t>
            </a:r>
            <a:r>
              <a:rPr lang="it-IT" sz="2400" b="1" dirty="0" smtClean="0">
                <a:solidFill>
                  <a:srgbClr val="B1291C"/>
                </a:solidFill>
                <a:latin typeface="Amazing Grotesk" pitchFamily="2" charset="0"/>
              </a:rPr>
              <a:t> </a:t>
            </a:r>
            <a:endParaRPr lang="it-IT" sz="2400" b="1" dirty="0" smtClean="0">
              <a:solidFill>
                <a:srgbClr val="B1291C"/>
              </a:solidFill>
              <a:latin typeface="Amazing Grotesk" pitchFamily="2" charset="0"/>
            </a:endParaRP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al </a:t>
            </a:r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30/06/2018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95551" y="3126210"/>
            <a:ext cx="113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Imprese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individuali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42028" y="4865019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persone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14540" y="4701167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capitale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6" name="Fumetto 2 15"/>
          <p:cNvSpPr/>
          <p:nvPr/>
        </p:nvSpPr>
        <p:spPr>
          <a:xfrm>
            <a:off x="4785078" y="3788027"/>
            <a:ext cx="793656" cy="252000"/>
          </a:xfrm>
          <a:prstGeom prst="wedgeRoundRectCallout">
            <a:avLst>
              <a:gd name="adj1" fmla="val -70683"/>
              <a:gd name="adj2" fmla="val -149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28.719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483995" y="3350962"/>
            <a:ext cx="2183468" cy="23544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C00000"/>
              </a:solidFill>
              <a:latin typeface="Amazing Grotesk" pitchFamily="2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Amazing Grotesk" pitchFamily="2" charset="0"/>
              </a:rPr>
              <a:t>Il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55,2%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delle imprese </a:t>
            </a:r>
            <a:r>
              <a:rPr lang="it-IT" b="1" dirty="0" smtClean="0">
                <a:solidFill>
                  <a:srgbClr val="C00000"/>
                </a:solidFill>
                <a:latin typeface="Amazing Grotesk" pitchFamily="2" charset="0"/>
              </a:rPr>
              <a:t>registrate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è costituito da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mazing Grotesk" pitchFamily="2" charset="0"/>
              </a:rPr>
              <a:t>imprese individuali</a:t>
            </a:r>
          </a:p>
          <a:p>
            <a:pPr algn="ctr"/>
            <a:endParaRPr lang="it-IT" sz="1600" b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01" y="2447704"/>
            <a:ext cx="808567" cy="179799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8" y="3139640"/>
            <a:ext cx="5825869" cy="269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4295550" y="3257418"/>
            <a:ext cx="1130783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Imprese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Amazing Grotesk" pitchFamily="2" charset="0"/>
              </a:rPr>
              <a:t>individuali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20564" y="3610232"/>
            <a:ext cx="766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28.048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042484" y="4421110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persone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294693" y="4761434"/>
            <a:ext cx="73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10.870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883137" y="4252620"/>
            <a:ext cx="114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Società di capitale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105341" y="4607254"/>
            <a:ext cx="6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10.593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307725" y="4944504"/>
            <a:ext cx="188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Cooperative, consorzi 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 e altre forme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174776" y="5336114"/>
            <a:ext cx="6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Amazing Grotesk" pitchFamily="2" charset="0"/>
              </a:rPr>
              <a:t>1.257</a:t>
            </a:r>
            <a:endParaRPr lang="it-IT" sz="1200" b="1" dirty="0">
              <a:solidFill>
                <a:srgbClr val="C00000"/>
              </a:solidFill>
              <a:latin typeface="Amazing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9704" y="1484066"/>
            <a:ext cx="6215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B1291C"/>
                </a:solidFill>
                <a:latin typeface="Amazing Grotesk" pitchFamily="2" charset="0"/>
              </a:rPr>
              <a:t>Imprese registrate </a:t>
            </a:r>
          </a:p>
          <a:p>
            <a:r>
              <a:rPr lang="it-IT" sz="1400" b="1" dirty="0" smtClean="0">
                <a:solidFill>
                  <a:srgbClr val="B1291C"/>
                </a:solidFill>
                <a:latin typeface="Amazing Grotesk" pitchFamily="2" charset="0"/>
              </a:rPr>
              <a:t>per settore economico al 30/06/2018</a:t>
            </a:r>
          </a:p>
        </p:txBody>
      </p:sp>
      <p:sp>
        <p:nvSpPr>
          <p:cNvPr id="6" name="Rettangolo 5"/>
          <p:cNvSpPr/>
          <p:nvPr/>
        </p:nvSpPr>
        <p:spPr>
          <a:xfrm rot="5400000">
            <a:off x="6767890" y="4257676"/>
            <a:ext cx="3411776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B1291C"/>
                </a:solidFill>
                <a:latin typeface="Amazing Grotesk" pitchFamily="2" charset="0"/>
              </a:rPr>
              <a:t>Settore economico di attività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361506" y="2609850"/>
            <a:ext cx="7570381" cy="3667125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7000"/>
              </a:schemeClr>
            </a:solidFill>
          </a:ln>
          <a:effectLst>
            <a:outerShdw blurRad="101600" dir="2460000" sx="11000" sy="11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62820" y="458646"/>
            <a:ext cx="67466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Amazing Grotesk"/>
                <a:cs typeface="Amazing Grotesk"/>
              </a:rPr>
              <a:t>I dati del Registro Imprese della Camera di Commercio di Trento</a:t>
            </a:r>
            <a:endParaRPr lang="it-IT" sz="1400" dirty="0">
              <a:solidFill>
                <a:schemeClr val="bg1"/>
              </a:solidFill>
              <a:latin typeface="Amazing Grotesk"/>
              <a:cs typeface="Amazing Grotes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3" y="2692063"/>
            <a:ext cx="728332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96" y="2866429"/>
            <a:ext cx="252000" cy="252000"/>
          </a:xfrm>
          <a:prstGeom prst="rect">
            <a:avLst/>
          </a:prstGeom>
        </p:spPr>
      </p:pic>
      <p:sp>
        <p:nvSpPr>
          <p:cNvPr id="55" name="CasellaDiTesto 54"/>
          <p:cNvSpPr txBox="1"/>
          <p:nvPr/>
        </p:nvSpPr>
        <p:spPr>
          <a:xfrm>
            <a:off x="6671095" y="2901620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12.021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636668" y="3230218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8.541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5291641" y="3564364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7.340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073219" y="3885342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6.662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4623594" y="4229359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5.143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431336" y="4569055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4.462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4412988" y="4903819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4.389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3476945" y="5228400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1.260</a:t>
            </a:r>
            <a:endParaRPr lang="it-IT" sz="1000" b="1" dirty="0">
              <a:latin typeface="Amazing Grotesk" pitchFamily="2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392257" y="5567593"/>
            <a:ext cx="648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Amazing Grotesk" pitchFamily="2" charset="0"/>
              </a:rPr>
              <a:t>950</a:t>
            </a:r>
            <a:endParaRPr lang="it-IT" sz="1000" b="1" dirty="0">
              <a:latin typeface="Amazing Grotesk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05" y="4133567"/>
            <a:ext cx="400646" cy="360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83" y="5133544"/>
            <a:ext cx="399375" cy="3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62" y="4855181"/>
            <a:ext cx="398770" cy="28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62" y="4497624"/>
            <a:ext cx="308322" cy="324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32" y="3476439"/>
            <a:ext cx="368182" cy="360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74" y="5491774"/>
            <a:ext cx="319560" cy="31956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31" y="3814095"/>
            <a:ext cx="360000" cy="3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96" y="3231243"/>
            <a:ext cx="27081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90</Words>
  <Application>Microsoft Office PowerPoint</Application>
  <PresentationFormat>Presentazione su schermo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Antonini Giovanna</cp:lastModifiedBy>
  <cp:revision>270</cp:revision>
  <cp:lastPrinted>2018-08-03T07:08:43Z</cp:lastPrinted>
  <dcterms:created xsi:type="dcterms:W3CDTF">2015-05-26T10:45:53Z</dcterms:created>
  <dcterms:modified xsi:type="dcterms:W3CDTF">2018-08-03T07:53:17Z</dcterms:modified>
</cp:coreProperties>
</file>