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264" r:id="rId3"/>
    <p:sldId id="267" r:id="rId4"/>
    <p:sldId id="268" r:id="rId5"/>
    <p:sldId id="270" r:id="rId6"/>
    <p:sldId id="269" r:id="rId7"/>
    <p:sldId id="281" r:id="rId8"/>
    <p:sldId id="282" r:id="rId9"/>
    <p:sldId id="283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6" r:id="rId20"/>
    <p:sldId id="284" r:id="rId21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53F"/>
    <a:srgbClr val="887361"/>
    <a:srgbClr val="F68D36"/>
    <a:srgbClr val="B1291C"/>
    <a:srgbClr val="1C1CAE"/>
    <a:srgbClr val="376092"/>
    <a:srgbClr val="C2B908"/>
    <a:srgbClr val="E46C0A"/>
    <a:srgbClr val="72D143"/>
    <a:srgbClr val="08B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218" y="-78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96794523637887E-2"/>
          <c:y val="4.302772597826806E-2"/>
          <c:w val="0.95460992907801423"/>
          <c:h val="0.951765706122391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1291C"/>
            </a:solidFill>
          </c:spPr>
          <c:invertIfNegative val="0"/>
          <c:cat>
            <c:strRef>
              <c:f>'2^ trim. 2016'!$AJ$4:$AJ$5</c:f>
              <c:strCache>
                <c:ptCount val="2"/>
                <c:pt idx="0">
                  <c:v>II 2015</c:v>
                </c:pt>
                <c:pt idx="1">
                  <c:v>II 2016</c:v>
                </c:pt>
              </c:strCache>
            </c:strRef>
          </c:cat>
          <c:val>
            <c:numRef>
              <c:f>'2^ trim. 2016'!$AK$4:$AK$5</c:f>
              <c:numCache>
                <c:formatCode>General</c:formatCode>
                <c:ptCount val="2"/>
                <c:pt idx="0">
                  <c:v>-5.2</c:v>
                </c:pt>
                <c:pt idx="1">
                  <c:v>-4.5999999999999996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"/>
        <c:axId val="84994688"/>
        <c:axId val="84996480"/>
      </c:barChart>
      <c:catAx>
        <c:axId val="84994688"/>
        <c:scaling>
          <c:orientation val="minMax"/>
        </c:scaling>
        <c:delete val="1"/>
        <c:axPos val="b"/>
        <c:majorTickMark val="out"/>
        <c:minorTickMark val="none"/>
        <c:tickLblPos val="nextTo"/>
        <c:crossAx val="84996480"/>
        <c:crosses val="autoZero"/>
        <c:auto val="1"/>
        <c:lblAlgn val="ctr"/>
        <c:lblOffset val="100"/>
        <c:noMultiLvlLbl val="0"/>
      </c:catAx>
      <c:valAx>
        <c:axId val="84996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99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0.16029</cdr:x>
      <cdr:y>0.62952</cdr:y>
    </cdr:from>
    <cdr:to>
      <cdr:x>0.42537</cdr:x>
      <cdr:y>0.8574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19088" y="929403"/>
          <a:ext cx="527706" cy="336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>
              <a:solidFill>
                <a:schemeClr val="bg1"/>
              </a:solidFill>
              <a:latin typeface="Amazing Grotesk" pitchFamily="2" charset="0"/>
            </a:rPr>
            <a:t>-5,2</a:t>
          </a:r>
          <a:endParaRPr lang="it-IT" sz="1100" dirty="0">
            <a:solidFill>
              <a:schemeClr val="bg1"/>
            </a:solidFill>
            <a:latin typeface="Amazing Grotesk" pitchFamily="2" charset="0"/>
          </a:endParaRPr>
        </a:p>
      </cdr:txBody>
    </cdr:sp>
  </cdr:relSizeAnchor>
  <cdr:relSizeAnchor xmlns:cdr="http://schemas.openxmlformats.org/drawingml/2006/chartDrawing">
    <cdr:from>
      <cdr:x>0.64089</cdr:x>
      <cdr:y>0.15003</cdr:y>
    </cdr:from>
    <cdr:to>
      <cdr:x>0.95909</cdr:x>
      <cdr:y>0.37792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275826" y="221502"/>
          <a:ext cx="633467" cy="336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 smtClean="0">
              <a:solidFill>
                <a:schemeClr val="bg1"/>
              </a:solidFill>
              <a:latin typeface="Amazing Grotesk" pitchFamily="2" charset="0"/>
            </a:rPr>
            <a:t>-4,6</a:t>
          </a:r>
          <a:endParaRPr lang="it-IT" sz="1100" dirty="0">
            <a:solidFill>
              <a:schemeClr val="bg1"/>
            </a:solidFill>
            <a:latin typeface="Amazing Grotesk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08520" y="-1"/>
            <a:ext cx="9577064" cy="131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" y="463138"/>
            <a:ext cx="19080040" cy="113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979712" y="371703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INDAGINE TRIMESTRALE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SULLA CONGIUNTURA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IN PROVINCIA DI </a:t>
            </a:r>
            <a:r>
              <a:rPr lang="it-IT" sz="2200" dirty="0" smtClean="0">
                <a:solidFill>
                  <a:schemeClr val="bg1"/>
                </a:solidFill>
                <a:latin typeface="Amazing Grotesk" pitchFamily="2" charset="0"/>
              </a:rPr>
              <a:t>TRENTO</a:t>
            </a:r>
          </a:p>
          <a:p>
            <a:pPr algn="ctr"/>
            <a:endParaRPr lang="it-IT" sz="2200" dirty="0">
              <a:solidFill>
                <a:schemeClr val="bg1"/>
              </a:solidFill>
              <a:latin typeface="Amazing Grotesk" pitchFamily="2" charset="0"/>
            </a:endParaRPr>
          </a:p>
          <a:p>
            <a:pPr algn="ctr"/>
            <a:r>
              <a:rPr lang="it-IT" sz="2200" dirty="0" smtClean="0">
                <a:solidFill>
                  <a:schemeClr val="bg1"/>
                </a:solidFill>
                <a:latin typeface="Amazing Grotesk" pitchFamily="2" charset="0"/>
              </a:rPr>
              <a:t>- 2° TRIMESTRE 2016 -</a:t>
            </a:r>
            <a:endParaRPr lang="it-IT" sz="2200" dirty="0">
              <a:solidFill>
                <a:schemeClr val="bg1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24859" y="1403686"/>
            <a:ext cx="8484782" cy="940169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ESTRATTIVE </a:t>
            </a: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>Andamento della variazione tendenziale di fatturato, </a:t>
            </a:r>
            <a:br>
              <a:rPr lang="it-IT" sz="2400" b="1" dirty="0" smtClean="0"/>
            </a:br>
            <a:r>
              <a:rPr lang="it-IT" sz="2400" b="1" dirty="0" smtClean="0"/>
              <a:t>valore della produzione e occupazione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258051" y="4512826"/>
            <a:ext cx="1727998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>
                <a:latin typeface="Amazing Grotesk" pitchFamily="2" charset="0"/>
              </a:rPr>
              <a:t>-2,7</a:t>
            </a:r>
            <a:r>
              <a:rPr lang="it-IT" dirty="0" smtClean="0">
                <a:latin typeface="Amazing Grotesk" pitchFamily="2" charset="0"/>
              </a:rPr>
              <a:t>% </a:t>
            </a:r>
            <a:r>
              <a:rPr lang="it-IT" sz="1000" dirty="0" smtClean="0">
                <a:latin typeface="Amazing Grotesk" pitchFamily="2" charset="0"/>
              </a:rPr>
              <a:t>occupazione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258049" y="4001475"/>
            <a:ext cx="1728000" cy="396000"/>
          </a:xfrm>
          <a:prstGeom prst="round1Rect">
            <a:avLst>
              <a:gd name="adj" fmla="val 0"/>
            </a:avLst>
          </a:prstGeom>
          <a:solidFill>
            <a:srgbClr val="8873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+8,8% </a:t>
            </a:r>
            <a:r>
              <a:rPr lang="it-IT" sz="1000" dirty="0" smtClean="0">
                <a:latin typeface="Amazing Grotesk" pitchFamily="2" charset="0"/>
              </a:rPr>
              <a:t>val. </a:t>
            </a:r>
            <a:r>
              <a:rPr lang="it-IT" sz="1000" dirty="0" err="1" smtClean="0">
                <a:latin typeface="Amazing Grotesk" pitchFamily="2" charset="0"/>
              </a:rPr>
              <a:t>produz</a:t>
            </a:r>
            <a:r>
              <a:rPr lang="it-IT" sz="1000" dirty="0" smtClean="0">
                <a:latin typeface="Amazing Grotesk" pitchFamily="2" charset="0"/>
              </a:rPr>
              <a:t>. 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258051" y="3485473"/>
            <a:ext cx="1727998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+14,9% </a:t>
            </a:r>
            <a:r>
              <a:rPr lang="it-IT" sz="1000" dirty="0" smtClean="0">
                <a:latin typeface="Amazing Grotesk" pitchFamily="2" charset="0"/>
              </a:rPr>
              <a:t>fatturat</a:t>
            </a:r>
            <a:r>
              <a:rPr lang="it-IT" sz="1000" dirty="0">
                <a:latin typeface="Amazing Grotesk" pitchFamily="2" charset="0"/>
              </a:rPr>
              <a:t>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6" y="2785011"/>
            <a:ext cx="6801483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03686"/>
            <a:ext cx="753804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COSTRUZIONI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fatturato, valore della produzione e occupazione</a:t>
            </a:r>
            <a:endParaRPr lang="it-IT" sz="25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254607" y="3712726"/>
            <a:ext cx="1742696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Amazing Grotesk" pitchFamily="2" charset="0"/>
              </a:rPr>
              <a:t>-3,4% </a:t>
            </a:r>
            <a:r>
              <a:rPr lang="it-IT" sz="1000" dirty="0" smtClean="0">
                <a:latin typeface="Amazing Grotesk" pitchFamily="2" charset="0"/>
              </a:rPr>
              <a:t>occupazione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283183" y="4734900"/>
            <a:ext cx="1742697" cy="396000"/>
          </a:xfrm>
          <a:prstGeom prst="round1Rect">
            <a:avLst>
              <a:gd name="adj" fmla="val 0"/>
            </a:avLst>
          </a:prstGeom>
          <a:solidFill>
            <a:srgbClr val="8873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-8,4% </a:t>
            </a:r>
            <a:r>
              <a:rPr lang="it-IT" sz="1000" dirty="0" smtClean="0">
                <a:latin typeface="Amazing Grotesk" pitchFamily="2" charset="0"/>
              </a:rPr>
              <a:t>val. </a:t>
            </a:r>
            <a:r>
              <a:rPr lang="it-IT" sz="1000" dirty="0" err="1" smtClean="0">
                <a:latin typeface="Amazing Grotesk" pitchFamily="2" charset="0"/>
              </a:rPr>
              <a:t>produz</a:t>
            </a:r>
            <a:r>
              <a:rPr lang="it-IT" dirty="0" smtClean="0">
                <a:latin typeface="Amazing Grotesk" pitchFamily="2" charset="0"/>
              </a:rPr>
              <a:t>.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267952" y="4214474"/>
            <a:ext cx="1733171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-7,2% </a:t>
            </a:r>
            <a:r>
              <a:rPr lang="it-IT" sz="1000" dirty="0" smtClean="0">
                <a:latin typeface="Amazing Grotesk" pitchFamily="2" charset="0"/>
              </a:rPr>
              <a:t>fatturat</a:t>
            </a:r>
            <a:r>
              <a:rPr lang="it-IT" sz="1000" dirty="0">
                <a:latin typeface="Amazing Grotesk" pitchFamily="2" charset="0"/>
              </a:rPr>
              <a:t>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4" y="2814747"/>
            <a:ext cx="6732000" cy="344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97072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COMMERCIO ALL’INGROSSO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occupazione e rimanenze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273658" y="4240912"/>
            <a:ext cx="1742696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 +1,2% </a:t>
            </a:r>
            <a:r>
              <a:rPr lang="it-IT" sz="1000" dirty="0" smtClean="0">
                <a:latin typeface="Amazing Grotesk" pitchFamily="2" charset="0"/>
              </a:rPr>
              <a:t>occupazione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267953" y="3725250"/>
            <a:ext cx="1742697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+6,1% </a:t>
            </a:r>
            <a:r>
              <a:rPr lang="it-IT" sz="1000" dirty="0" smtClean="0">
                <a:latin typeface="Amazing Grotesk" pitchFamily="2" charset="0"/>
              </a:rPr>
              <a:t>fatturato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283183" y="4747874"/>
            <a:ext cx="1733171" cy="396000"/>
          </a:xfrm>
          <a:prstGeom prst="round1Rect">
            <a:avLst>
              <a:gd name="adj" fmla="val 0"/>
            </a:avLst>
          </a:prstGeom>
          <a:solidFill>
            <a:srgbClr val="F68D3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-1,1% </a:t>
            </a:r>
            <a:r>
              <a:rPr lang="it-IT" sz="1000" dirty="0" smtClean="0">
                <a:latin typeface="Amazing Grotesk" pitchFamily="2" charset="0"/>
              </a:rPr>
              <a:t>rimanenze </a:t>
            </a:r>
            <a:endParaRPr lang="it-IT" sz="1000" dirty="0">
              <a:latin typeface="Amazing Grotesk" pitchFamily="2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1" y="2995609"/>
            <a:ext cx="6656204" cy="341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51311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COMMERCIO AL DETTAGLIO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occupazione e rimanenze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5" name="Rettangolo con singolo angolo arrotondato 4"/>
          <p:cNvSpPr/>
          <p:nvPr/>
        </p:nvSpPr>
        <p:spPr>
          <a:xfrm>
            <a:off x="7273658" y="4240912"/>
            <a:ext cx="1742696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 +0% </a:t>
            </a:r>
            <a:r>
              <a:rPr lang="it-IT" sz="1000" dirty="0" smtClean="0">
                <a:latin typeface="Amazing Grotesk" pitchFamily="2" charset="0"/>
              </a:rPr>
              <a:t>occupazione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7267953" y="3725250"/>
            <a:ext cx="1742697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+1,4% </a:t>
            </a:r>
            <a:r>
              <a:rPr lang="it-IT" sz="1000" dirty="0" smtClean="0">
                <a:latin typeface="Amazing Grotesk" pitchFamily="2" charset="0"/>
              </a:rPr>
              <a:t>fatturato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283183" y="4747874"/>
            <a:ext cx="1733171" cy="396000"/>
          </a:xfrm>
          <a:prstGeom prst="round1Rect">
            <a:avLst>
              <a:gd name="adj" fmla="val 0"/>
            </a:avLst>
          </a:prstGeom>
          <a:solidFill>
            <a:srgbClr val="F68D3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+11,0% </a:t>
            </a:r>
            <a:r>
              <a:rPr lang="it-IT" sz="1000" dirty="0" smtClean="0">
                <a:latin typeface="Amazing Grotesk" pitchFamily="2" charset="0"/>
              </a:rPr>
              <a:t>rimanenze  </a:t>
            </a:r>
            <a:endParaRPr lang="it-IT" sz="1000" dirty="0">
              <a:latin typeface="Amazing Grotesk" pitchFamily="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1" y="2995608"/>
            <a:ext cx="6646679" cy="340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TRASPORTI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valore della produzione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258051" y="4846201"/>
            <a:ext cx="1727998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Amazing Grotesk" pitchFamily="2" charset="0"/>
              </a:rPr>
              <a:t>-0,2% </a:t>
            </a:r>
            <a:r>
              <a:rPr lang="it-IT" sz="1000" dirty="0" smtClean="0">
                <a:latin typeface="Amazing Grotesk" pitchFamily="2" charset="0"/>
              </a:rPr>
              <a:t>occupazione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258049" y="4334850"/>
            <a:ext cx="1728000" cy="396000"/>
          </a:xfrm>
          <a:prstGeom prst="round1Rect">
            <a:avLst>
              <a:gd name="adj" fmla="val 0"/>
            </a:avLst>
          </a:prstGeom>
          <a:solidFill>
            <a:srgbClr val="8873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+3,2% </a:t>
            </a:r>
            <a:r>
              <a:rPr lang="it-IT" sz="1000" dirty="0" smtClean="0">
                <a:latin typeface="Amazing Grotesk" pitchFamily="2" charset="0"/>
              </a:rPr>
              <a:t>val. </a:t>
            </a:r>
            <a:r>
              <a:rPr lang="it-IT" sz="1000" dirty="0" err="1" smtClean="0">
                <a:latin typeface="Amazing Grotesk" pitchFamily="2" charset="0"/>
              </a:rPr>
              <a:t>produz</a:t>
            </a:r>
            <a:r>
              <a:rPr lang="it-IT" sz="1000" dirty="0" smtClean="0">
                <a:latin typeface="Amazing Grotesk" pitchFamily="2" charset="0"/>
              </a:rPr>
              <a:t>. 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3" name="Rettangolo con singolo angolo arrotondato 12"/>
          <p:cNvSpPr/>
          <p:nvPr/>
        </p:nvSpPr>
        <p:spPr>
          <a:xfrm>
            <a:off x="7258051" y="3818848"/>
            <a:ext cx="1727998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+6,3% </a:t>
            </a:r>
            <a:r>
              <a:rPr lang="it-IT" sz="1000" dirty="0" smtClean="0">
                <a:latin typeface="Amazing Grotesk" pitchFamily="2" charset="0"/>
              </a:rPr>
              <a:t>fatturat</a:t>
            </a:r>
            <a:r>
              <a:rPr lang="it-IT" sz="1000" dirty="0">
                <a:latin typeface="Amazing Grotesk" pitchFamily="2" charset="0"/>
              </a:rPr>
              <a:t>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5" y="2995608"/>
            <a:ext cx="6662483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82009" y="141809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SERVIZI ALLE IMPRESE E TERZIARIO AVANZATO 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valore della produzione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7258051" y="4846201"/>
            <a:ext cx="1727998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Amazing Grotesk" pitchFamily="2" charset="0"/>
              </a:rPr>
              <a:t>+3,3% </a:t>
            </a:r>
            <a:r>
              <a:rPr lang="it-IT" sz="1000" dirty="0" smtClean="0">
                <a:latin typeface="Amazing Grotesk" pitchFamily="2" charset="0"/>
              </a:rPr>
              <a:t>occupazione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258049" y="4334850"/>
            <a:ext cx="1728000" cy="396000"/>
          </a:xfrm>
          <a:prstGeom prst="round1Rect">
            <a:avLst>
              <a:gd name="adj" fmla="val 0"/>
            </a:avLst>
          </a:prstGeom>
          <a:solidFill>
            <a:srgbClr val="88736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+11,6% </a:t>
            </a:r>
            <a:r>
              <a:rPr lang="it-IT" sz="1000" dirty="0" smtClean="0">
                <a:latin typeface="Amazing Grotesk" pitchFamily="2" charset="0"/>
              </a:rPr>
              <a:t>val. </a:t>
            </a:r>
            <a:r>
              <a:rPr lang="it-IT" sz="1000" dirty="0" err="1" smtClean="0">
                <a:latin typeface="Amazing Grotesk" pitchFamily="2" charset="0"/>
              </a:rPr>
              <a:t>produz</a:t>
            </a:r>
            <a:r>
              <a:rPr lang="it-IT" sz="1000" dirty="0" smtClean="0">
                <a:latin typeface="Amazing Grotesk" pitchFamily="2" charset="0"/>
              </a:rPr>
              <a:t>. 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258051" y="3818848"/>
            <a:ext cx="1727998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+8,1% </a:t>
            </a:r>
            <a:r>
              <a:rPr lang="it-IT" sz="1000" dirty="0" smtClean="0">
                <a:latin typeface="Amazing Grotesk" pitchFamily="2" charset="0"/>
              </a:rPr>
              <a:t>fatturat</a:t>
            </a:r>
            <a:r>
              <a:rPr lang="it-IT" sz="1000" dirty="0">
                <a:latin typeface="Amazing Grotesk" pitchFamily="2" charset="0"/>
              </a:rPr>
              <a:t>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4" y="2995607"/>
            <a:ext cx="6661245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465138" y="1213909"/>
            <a:ext cx="8484782" cy="843492"/>
          </a:xfrm>
        </p:spPr>
        <p:txBody>
          <a:bodyPr>
            <a:noAutofit/>
          </a:bodyPr>
          <a:lstStyle/>
          <a:p>
            <a:r>
              <a:rPr lang="it-IT" sz="2500" b="1" dirty="0" smtClean="0"/>
              <a:t>LE OPINIONI DEGLI IMPRENDITORI</a:t>
            </a:r>
            <a:br>
              <a:rPr lang="it-IT" sz="2500" b="1" dirty="0" smtClean="0"/>
            </a:br>
            <a:r>
              <a:rPr lang="it-IT" sz="2500" b="1" dirty="0" smtClean="0"/>
              <a:t>Questionario </a:t>
            </a:r>
            <a:endParaRPr lang="it-IT" sz="25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3240"/>
              </p:ext>
            </p:extLst>
          </p:nvPr>
        </p:nvGraphicFramePr>
        <p:xfrm>
          <a:off x="465138" y="2363520"/>
          <a:ext cx="8229600" cy="423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Giudizio sulla situazione aziendale nel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trimestre di riferimento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Prospettive per il prossimo anno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rispetto al trimestre di riferimento</a:t>
                      </a:r>
                      <a:endParaRPr lang="it-IT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Come valuta la redditività/situazione economica della sua azienda?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Buona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Soddisfacente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Insoddisfacente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Ritiene che tra un anno la redditività/situazione economica della sua azienda sarà: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 crescita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Uguale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Inferiore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Come valuta la vostra capacità di competere con i concorrenti diretti?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Forte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Media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Debole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Ritiene che tra un anno la vostra capacità di competere con i concorrenti diretti sarà: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 crescita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Uguale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Inferiore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Come valuta la capacità competitiva dei suoi concorrenti diretti?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Forte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Media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Debole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Ritiene che tra un anno la capacità competitiva dei suoi concorrenti diretti sarà: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 crescita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Uguale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Inferiore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9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62959" y="156823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dirty="0" smtClean="0"/>
              <a:t>LE OPINIONI DEGLI IMPRENDITORI</a:t>
            </a:r>
            <a:br>
              <a:rPr lang="it-IT" sz="2400" dirty="0" smtClean="0"/>
            </a:br>
            <a:r>
              <a:rPr lang="it-IT" sz="2400" dirty="0" smtClean="0"/>
              <a:t>Giudizio sulla redditività </a:t>
            </a:r>
          </a:p>
          <a:p>
            <a:r>
              <a:rPr lang="it-IT" sz="2400" dirty="0" smtClean="0"/>
              <a:t>e situazione economica dell’impresa tra un anno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537915" y="3184086"/>
            <a:ext cx="2333625" cy="276998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Amazing Grotesk" pitchFamily="2" charset="0"/>
              </a:rPr>
              <a:t>SALDO TRA ATTESE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Amazing Grotesk" pitchFamily="2" charset="0"/>
              </a:rPr>
              <a:t>POSITIVE E NEGATIVE</a:t>
            </a:r>
          </a:p>
          <a:p>
            <a:pPr algn="ctr"/>
            <a:r>
              <a:rPr lang="it-IT" sz="1200" b="1" dirty="0">
                <a:solidFill>
                  <a:srgbClr val="C00000"/>
                </a:solidFill>
                <a:latin typeface="Amazing Grotesk" pitchFamily="2" charset="0"/>
              </a:rPr>
              <a:t>IN </a:t>
            </a:r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COMPLESSO</a:t>
            </a:r>
          </a:p>
          <a:p>
            <a:pPr algn="ctr"/>
            <a:endParaRPr lang="it-IT" sz="1200" dirty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  <a:p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922792" y="5070885"/>
            <a:ext cx="67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  <a:latin typeface="Amazing Grotesk" pitchFamily="2" charset="0"/>
              </a:rPr>
              <a:t>-4,9%</a:t>
            </a:r>
            <a:endParaRPr lang="it-IT" sz="1000" b="1" dirty="0">
              <a:solidFill>
                <a:schemeClr val="bg1"/>
              </a:solidFill>
              <a:latin typeface="Amazing Grotesk" pitchFamily="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017043" y="4940536"/>
            <a:ext cx="67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  <a:latin typeface="Amazing Grotesk" pitchFamily="2" charset="0"/>
              </a:rPr>
              <a:t>-3,1%</a:t>
            </a:r>
            <a:endParaRPr lang="it-IT" sz="1000" b="1" dirty="0">
              <a:solidFill>
                <a:schemeClr val="bg1"/>
              </a:solidFill>
              <a:latin typeface="Amazing Grotesk" pitchFamily="2" charset="0"/>
            </a:endParaRPr>
          </a:p>
        </p:txBody>
      </p:sp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30398"/>
              </p:ext>
            </p:extLst>
          </p:nvPr>
        </p:nvGraphicFramePr>
        <p:xfrm>
          <a:off x="6697956" y="3906358"/>
          <a:ext cx="1990725" cy="147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Connettore 1 15"/>
          <p:cNvCxnSpPr/>
          <p:nvPr/>
        </p:nvCxnSpPr>
        <p:spPr>
          <a:xfrm>
            <a:off x="6857942" y="3954657"/>
            <a:ext cx="1693570" cy="0"/>
          </a:xfrm>
          <a:prstGeom prst="line">
            <a:avLst/>
          </a:prstGeom>
          <a:ln>
            <a:solidFill>
              <a:srgbClr val="8873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735186" y="3948847"/>
            <a:ext cx="0" cy="939153"/>
          </a:xfrm>
          <a:prstGeom prst="line">
            <a:avLst/>
          </a:prstGeom>
          <a:ln>
            <a:solidFill>
              <a:srgbClr val="8873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rotonda angolo diagonale rettangolo 13"/>
          <p:cNvSpPr/>
          <p:nvPr/>
        </p:nvSpPr>
        <p:spPr>
          <a:xfrm>
            <a:off x="6923679" y="5488182"/>
            <a:ext cx="744943" cy="342900"/>
          </a:xfrm>
          <a:prstGeom prst="round2DiagRect">
            <a:avLst/>
          </a:prstGeom>
          <a:solidFill>
            <a:srgbClr val="88736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mazing Grotesk" pitchFamily="2" charset="0"/>
              </a:rPr>
              <a:t>II </a:t>
            </a:r>
            <a:r>
              <a:rPr lang="it-IT" sz="1000" b="1" dirty="0">
                <a:solidFill>
                  <a:schemeClr val="bg1"/>
                </a:solidFill>
                <a:latin typeface="Amazing Grotesk" pitchFamily="2" charset="0"/>
              </a:rPr>
              <a:t>trim. 2015</a:t>
            </a:r>
          </a:p>
        </p:txBody>
      </p:sp>
      <p:sp>
        <p:nvSpPr>
          <p:cNvPr id="23" name="Arrotonda angolo diagonale rettangolo 22"/>
          <p:cNvSpPr/>
          <p:nvPr/>
        </p:nvSpPr>
        <p:spPr>
          <a:xfrm>
            <a:off x="7918045" y="5482464"/>
            <a:ext cx="744943" cy="342900"/>
          </a:xfrm>
          <a:prstGeom prst="round2DiagRect">
            <a:avLst/>
          </a:prstGeom>
          <a:solidFill>
            <a:srgbClr val="88736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mazing Grotesk" pitchFamily="2" charset="0"/>
              </a:rPr>
              <a:t>II </a:t>
            </a:r>
            <a:r>
              <a:rPr lang="it-IT" sz="1000" b="1" dirty="0">
                <a:solidFill>
                  <a:schemeClr val="bg1"/>
                </a:solidFill>
                <a:latin typeface="Amazing Grotesk" pitchFamily="2" charset="0"/>
              </a:rPr>
              <a:t>trim. </a:t>
            </a:r>
            <a:r>
              <a:rPr lang="it-IT" sz="1000" b="1" dirty="0" smtClean="0">
                <a:solidFill>
                  <a:schemeClr val="bg1"/>
                </a:solidFill>
                <a:latin typeface="Amazing Grotesk" pitchFamily="2" charset="0"/>
              </a:rPr>
              <a:t>2016</a:t>
            </a:r>
            <a:endParaRPr lang="it-IT" sz="1000" b="1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9766">
            <a:off x="7623363" y="5032406"/>
            <a:ext cx="370289" cy="432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3" y="3175410"/>
            <a:ext cx="5876717" cy="27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510584" y="1544318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b="1" dirty="0" smtClean="0"/>
              <a:t>LE OPINIONI DEGLI IMPRENDITORI</a:t>
            </a:r>
            <a:br>
              <a:rPr lang="it-IT" sz="2400" b="1" dirty="0" smtClean="0"/>
            </a:br>
            <a:r>
              <a:rPr lang="it-IT" sz="2400" b="1" dirty="0" smtClean="0"/>
              <a:t>Giudizio sulla redditività e </a:t>
            </a:r>
          </a:p>
          <a:p>
            <a:r>
              <a:rPr lang="it-IT" sz="2400" b="1" dirty="0" smtClean="0"/>
              <a:t>situazione economica dell’impresa tra un anno</a:t>
            </a:r>
            <a:endParaRPr lang="it-IT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3" y="3048000"/>
            <a:ext cx="6688082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85725" y="-142875"/>
            <a:ext cx="9315450" cy="161925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3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1387684"/>
            <a:ext cx="8943974" cy="54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39406" y="1215113"/>
            <a:ext cx="7474688" cy="940169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/>
              <a:t>PRODOTTO INTERNO LORDO</a:t>
            </a:r>
            <a:br>
              <a:rPr lang="it-IT" sz="2500" b="1" dirty="0" smtClean="0"/>
            </a:br>
            <a:r>
              <a:rPr lang="it-IT" sz="2500" b="1" dirty="0" smtClean="0"/>
              <a:t>VARIAZIONI TENDENZIALI ANNI 2006 - 2017</a:t>
            </a:r>
            <a:endParaRPr lang="it-IT" sz="2500" b="1" dirty="0"/>
          </a:p>
        </p:txBody>
      </p:sp>
    </p:spTree>
    <p:extLst>
      <p:ext uri="{BB962C8B-B14F-4D97-AF65-F5344CB8AC3E}">
        <p14:creationId xmlns:p14="http://schemas.microsoft.com/office/powerpoint/2010/main" val="31039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9151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74100" cy="6235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247900"/>
            <a:ext cx="4216400" cy="2362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82547" y="5844259"/>
            <a:ext cx="1872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400" i="1" baseline="30000" dirty="0" err="1">
                <a:solidFill>
                  <a:schemeClr val="bg1"/>
                </a:solidFill>
                <a:latin typeface="Amazing Grotesk Italic"/>
                <a:cs typeface="Amazing Grotesk Italic"/>
              </a:rPr>
              <a:t>www.tn.camcom.it</a:t>
            </a:r>
            <a:endParaRPr lang="it-IT" sz="2400" i="1" baseline="30000" dirty="0">
              <a:solidFill>
                <a:schemeClr val="bg1"/>
              </a:solidFill>
              <a:latin typeface="Amazing Grotesk Italic"/>
              <a:cs typeface="Amazing Grotesk Italic"/>
            </a:endParaRPr>
          </a:p>
        </p:txBody>
      </p:sp>
    </p:spTree>
    <p:extLst>
      <p:ext uri="{BB962C8B-B14F-4D97-AF65-F5344CB8AC3E}">
        <p14:creationId xmlns:p14="http://schemas.microsoft.com/office/powerpoint/2010/main" val="8262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924050"/>
            <a:ext cx="79771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1" y="1126335"/>
            <a:ext cx="9144000" cy="940169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/>
              <a:t>PRODOTTO INTERNO LORDO – AREA EURO</a:t>
            </a:r>
            <a:br>
              <a:rPr lang="it-IT" sz="2500" b="1" dirty="0" smtClean="0"/>
            </a:br>
            <a:r>
              <a:rPr lang="it-IT" sz="2500" b="1" dirty="0" smtClean="0"/>
              <a:t>VARIAZIONI TENDENZIALI 3° trim. 2013 – 2° trim. 2016</a:t>
            </a:r>
            <a:endParaRPr lang="it-IT" sz="2500" b="1" dirty="0"/>
          </a:p>
        </p:txBody>
      </p:sp>
    </p:spTree>
    <p:extLst>
      <p:ext uri="{BB962C8B-B14F-4D97-AF65-F5344CB8AC3E}">
        <p14:creationId xmlns:p14="http://schemas.microsoft.com/office/powerpoint/2010/main" val="37002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839972" y="929735"/>
            <a:ext cx="7474688" cy="940169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/>
              <a:t>CONTI ECONOMICI TRIMESTRALI</a:t>
            </a:r>
            <a:br>
              <a:rPr lang="it-IT" sz="2500" b="1" dirty="0" smtClean="0"/>
            </a:br>
            <a:r>
              <a:rPr lang="it-IT" sz="2500" b="1" dirty="0" smtClean="0"/>
              <a:t>VARIAZIONI TENDENZIALI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6" y="1674000"/>
            <a:ext cx="7942824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81013" y="1278735"/>
            <a:ext cx="7474688" cy="940169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Dinamica di FATTURATO e </a:t>
            </a:r>
            <a:br>
              <a:rPr lang="it-IT" sz="2800" b="1" dirty="0" smtClean="0"/>
            </a:br>
            <a:r>
              <a:rPr lang="it-IT" sz="2800" b="1" dirty="0" smtClean="0"/>
              <a:t>OCCUPAZIONE su base annua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5" name="Rettangolo con singolo angolo arrotondato 14"/>
          <p:cNvSpPr/>
          <p:nvPr/>
        </p:nvSpPr>
        <p:spPr>
          <a:xfrm>
            <a:off x="7482831" y="3767138"/>
            <a:ext cx="1403994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Amazing Grotesk" pitchFamily="2" charset="0"/>
              </a:rPr>
              <a:t>1,9% </a:t>
            </a:r>
            <a:r>
              <a:rPr lang="it-IT" sz="1000" dirty="0" smtClean="0">
                <a:latin typeface="Amazing Grotesk" pitchFamily="2" charset="0"/>
              </a:rPr>
              <a:t>fatturato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482831" y="4246387"/>
            <a:ext cx="1403994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0,5% </a:t>
            </a:r>
            <a:r>
              <a:rPr lang="it-IT" sz="800" dirty="0" smtClean="0">
                <a:latin typeface="Amazing Grotesk" pitchFamily="2" charset="0"/>
              </a:rPr>
              <a:t>occupazione</a:t>
            </a:r>
            <a:endParaRPr lang="it-IT" sz="800" dirty="0">
              <a:latin typeface="Amazing Grotesk" pitchFamily="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39074" y="6600110"/>
            <a:ext cx="130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mazing Grotesk" pitchFamily="2" charset="0"/>
              </a:rPr>
              <a:t>* Scala di destra</a:t>
            </a:r>
            <a:endParaRPr lang="it-IT" sz="1000" dirty="0">
              <a:latin typeface="Amazing Grotes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0" y="2726029"/>
            <a:ext cx="6744978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1345410"/>
            <a:ext cx="8141200" cy="940169"/>
          </a:xfrm>
        </p:spPr>
        <p:txBody>
          <a:bodyPr>
            <a:noAutofit/>
          </a:bodyPr>
          <a:lstStyle/>
          <a:p>
            <a:r>
              <a:rPr lang="it-IT" sz="2500" b="1" dirty="0" smtClean="0"/>
              <a:t>Dinamica delle componenti </a:t>
            </a:r>
            <a:br>
              <a:rPr lang="it-IT" sz="2500" b="1" dirty="0" smtClean="0"/>
            </a:br>
            <a:r>
              <a:rPr lang="it-IT" sz="2500" b="1" dirty="0" smtClean="0"/>
              <a:t>LOCALE, NAZIONALE ed ESTERA DEL FATTURATO </a:t>
            </a:r>
            <a:br>
              <a:rPr lang="it-IT" sz="2500" b="1" dirty="0" smtClean="0"/>
            </a:br>
            <a:r>
              <a:rPr lang="it-IT" sz="2500" b="1" dirty="0" smtClean="0"/>
              <a:t>su base annua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372728" y="4443075"/>
            <a:ext cx="1628397" cy="396000"/>
          </a:xfrm>
          <a:prstGeom prst="round1Rect">
            <a:avLst>
              <a:gd name="adj" fmla="val 0"/>
            </a:avLst>
          </a:prstGeom>
          <a:solidFill>
            <a:srgbClr val="E46C0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Amazing Grotesk" pitchFamily="2" charset="0"/>
              </a:rPr>
              <a:t>0% </a:t>
            </a:r>
            <a:r>
              <a:rPr lang="it-IT" sz="1000" dirty="0" smtClean="0">
                <a:latin typeface="Amazing Grotesk" pitchFamily="2" charset="0"/>
              </a:rPr>
              <a:t>fatt. provinciale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8" name="Rettangolo con singolo angolo arrotondato 17"/>
          <p:cNvSpPr/>
          <p:nvPr/>
        </p:nvSpPr>
        <p:spPr>
          <a:xfrm>
            <a:off x="7372728" y="3906225"/>
            <a:ext cx="1637922" cy="396000"/>
          </a:xfrm>
          <a:prstGeom prst="round1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+4,0% </a:t>
            </a:r>
            <a:r>
              <a:rPr lang="it-IT" sz="1000" dirty="0" smtClean="0">
                <a:latin typeface="Amazing Grotesk" pitchFamily="2" charset="0"/>
              </a:rPr>
              <a:t>fatt. estero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9" name="Rettangolo con singolo angolo arrotondato 18"/>
          <p:cNvSpPr/>
          <p:nvPr/>
        </p:nvSpPr>
        <p:spPr>
          <a:xfrm>
            <a:off x="7372727" y="3387375"/>
            <a:ext cx="1628398" cy="396000"/>
          </a:xfrm>
          <a:prstGeom prst="round1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+4,1% </a:t>
            </a:r>
            <a:r>
              <a:rPr lang="it-IT" sz="1000" dirty="0" smtClean="0">
                <a:latin typeface="Amazing Grotesk" pitchFamily="2" charset="0"/>
              </a:rPr>
              <a:t>fatt. Italia</a:t>
            </a:r>
            <a:endParaRPr lang="it-IT" sz="1000" dirty="0">
              <a:latin typeface="Amazing Grotesk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8" y="2704050"/>
            <a:ext cx="6816735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529632" y="1319220"/>
            <a:ext cx="744279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Variazione del FATTURATO </a:t>
            </a:r>
          </a:p>
          <a:p>
            <a:r>
              <a:rPr lang="it-IT" sz="2500" b="1" dirty="0" smtClean="0"/>
              <a:t>su base annua per CLASSI DI ADDETTI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46455" y="396596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 pitchFamily="2" charset="0"/>
              </a:rPr>
              <a:t>+2,3%</a:t>
            </a:r>
            <a:endParaRPr lang="it-IT" sz="14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7" y="2747963"/>
            <a:ext cx="6794698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725659" y="403545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+2,1%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84531" y="3582728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+3,5%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47850" y="483735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-1,0%</a:t>
            </a:r>
            <a:endParaRPr lang="it-IT" sz="1400" dirty="0"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472484" y="1214445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Dinamica delle ORE LAVORATE su base annua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1" y="2479312"/>
            <a:ext cx="6595074" cy="33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636654" y="2830253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+3,4%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07954" y="5092572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-0,6%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27454" y="4529054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+9,2%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874654" y="3957554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+1,6%</a:t>
            </a:r>
            <a:endParaRPr lang="it-IT" sz="1400" dirty="0"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2° trimestre 2016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72484" y="1403686"/>
            <a:ext cx="6214066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400" b="1" dirty="0" smtClean="0"/>
              <a:t>INDUSTRIA MANIFATTURIERA</a:t>
            </a:r>
            <a:br>
              <a:rPr lang="it-IT" sz="2400" b="1" dirty="0" smtClean="0"/>
            </a:br>
            <a:r>
              <a:rPr lang="it-IT" sz="2400" dirty="0" smtClean="0"/>
              <a:t>Andamento della variazione tendenziale </a:t>
            </a:r>
          </a:p>
          <a:p>
            <a:r>
              <a:rPr lang="it-IT" sz="2400" dirty="0" smtClean="0"/>
              <a:t>di fatturato, occupazione e ordini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7273658" y="4703326"/>
            <a:ext cx="1742696" cy="396000"/>
          </a:xfrm>
          <a:prstGeom prst="round1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Amazing Grotesk" pitchFamily="2" charset="0"/>
              </a:rPr>
              <a:t>-3,6% </a:t>
            </a:r>
            <a:r>
              <a:rPr lang="it-IT" sz="1000" dirty="0" smtClean="0">
                <a:latin typeface="Amazing Grotesk" pitchFamily="2" charset="0"/>
              </a:rPr>
              <a:t>ordini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7267953" y="3725250"/>
            <a:ext cx="1742697" cy="396000"/>
          </a:xfrm>
          <a:prstGeom prst="round1Rect">
            <a:avLst>
              <a:gd name="adj" fmla="val 0"/>
            </a:avLst>
          </a:prstGeom>
          <a:solidFill>
            <a:srgbClr val="B129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+1,4%  </a:t>
            </a:r>
            <a:r>
              <a:rPr lang="it-IT" sz="1000" dirty="0" smtClean="0">
                <a:latin typeface="Amazing Grotesk" pitchFamily="2" charset="0"/>
              </a:rPr>
              <a:t>occupazione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267952" y="4214474"/>
            <a:ext cx="1733171" cy="396000"/>
          </a:xfrm>
          <a:prstGeom prst="round1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mazing Grotesk" pitchFamily="2" charset="0"/>
              </a:rPr>
              <a:t>+1,2% </a:t>
            </a:r>
            <a:r>
              <a:rPr lang="it-IT" sz="1000" dirty="0" smtClean="0">
                <a:latin typeface="Amazing Grotesk" pitchFamily="2" charset="0"/>
              </a:rPr>
              <a:t>fatturat</a:t>
            </a:r>
            <a:r>
              <a:rPr lang="it-IT" sz="1000" dirty="0">
                <a:latin typeface="Amazing Grotesk" pitchFamily="2" charset="0"/>
              </a:rPr>
              <a:t>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8" y="2816773"/>
            <a:ext cx="6721655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511</Words>
  <Application>Microsoft Office PowerPoint</Application>
  <PresentationFormat>Presentazione su schermo (4:3)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PRODOTTO INTERNO LORDO VARIAZIONI TENDENZIALI ANNI 2006 - 2017</vt:lpstr>
      <vt:lpstr>PRODOTTO INTERNO LORDO – AREA EURO VARIAZIONI TENDENZIALI 3° trim. 2013 – 2° trim. 2016</vt:lpstr>
      <vt:lpstr>CONTI ECONOMICI TRIMESTRALI VARIAZIONI TENDENZIALI</vt:lpstr>
      <vt:lpstr>Dinamica di FATTURATO e  OCCUPAZIONE su base annua</vt:lpstr>
      <vt:lpstr>Dinamica delle componenti  LOCALE, NAZIONALE ed ESTERA DEL FATTURATO  su base annua</vt:lpstr>
      <vt:lpstr>Presentazione standard di PowerPoint</vt:lpstr>
      <vt:lpstr>Presentazione standard di PowerPoint</vt:lpstr>
      <vt:lpstr>Presentazione standard di PowerPoint</vt:lpstr>
      <vt:lpstr>ESTRATTIVE  Andamento della variazione tendenziale di fatturato,  valore della produzione e occupazione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OPINIONI DEGLI IMPRENDITORI Questionario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Plotegher Donatella</cp:lastModifiedBy>
  <cp:revision>166</cp:revision>
  <cp:lastPrinted>2016-09-21T09:21:37Z</cp:lastPrinted>
  <dcterms:created xsi:type="dcterms:W3CDTF">2015-05-26T10:45:53Z</dcterms:created>
  <dcterms:modified xsi:type="dcterms:W3CDTF">2016-09-22T09:35:55Z</dcterms:modified>
</cp:coreProperties>
</file>