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3"/>
  </p:notesMasterIdLst>
  <p:handoutMasterIdLst>
    <p:handoutMasterId r:id="rId24"/>
  </p:handoutMasterIdLst>
  <p:sldIdLst>
    <p:sldId id="280" r:id="rId3"/>
    <p:sldId id="318" r:id="rId4"/>
    <p:sldId id="285" r:id="rId5"/>
    <p:sldId id="316" r:id="rId6"/>
    <p:sldId id="287" r:id="rId7"/>
    <p:sldId id="288" r:id="rId8"/>
    <p:sldId id="290" r:id="rId9"/>
    <p:sldId id="29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93" r:id="rId20"/>
    <p:sldId id="294" r:id="rId21"/>
    <p:sldId id="315" r:id="rId22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355C"/>
    <a:srgbClr val="339933"/>
    <a:srgbClr val="33CC33"/>
    <a:srgbClr val="3399FF"/>
    <a:srgbClr val="008000"/>
    <a:srgbClr val="3333FF"/>
    <a:srgbClr val="FF6600"/>
    <a:srgbClr val="FF505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20" autoAdjust="0"/>
    <p:restoredTop sz="94622" autoAdjust="0"/>
  </p:normalViewPr>
  <p:slideViewPr>
    <p:cSldViewPr>
      <p:cViewPr>
        <p:scale>
          <a:sx n="80" d="100"/>
          <a:sy n="80" d="100"/>
        </p:scale>
        <p:origin x="-15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383783804131378E-2"/>
          <c:y val="0.1193090072810685"/>
          <c:w val="0.8734634241301632"/>
          <c:h val="0.81359413004648995"/>
        </c:manualLayout>
      </c:layout>
      <c:lineChart>
        <c:grouping val="standard"/>
        <c:varyColors val="0"/>
        <c:ser>
          <c:idx val="0"/>
          <c:order val="0"/>
          <c:tx>
            <c:strRef>
              <c:f>'dati gruppi paesi'!$A$15</c:f>
              <c:strCache>
                <c:ptCount val="1"/>
                <c:pt idx="0">
                  <c:v>Economie avanzate</c:v>
                </c:pt>
              </c:strCache>
            </c:strRef>
          </c:tx>
          <c:marker>
            <c:symbol val="none"/>
          </c:marker>
          <c:cat>
            <c:strRef>
              <c:f>'dati gruppi paesi'!$B$1:$K$1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'dati gruppi paesi'!$B$15:$K$15</c:f>
              <c:numCache>
                <c:formatCode>0.0%</c:formatCode>
                <c:ptCount val="10"/>
                <c:pt idx="0">
                  <c:v>3.1E-2</c:v>
                </c:pt>
                <c:pt idx="1">
                  <c:v>2.7999999999999997E-2</c:v>
                </c:pt>
                <c:pt idx="2">
                  <c:v>1E-3</c:v>
                </c:pt>
                <c:pt idx="3">
                  <c:v>-3.4000000000000002E-2</c:v>
                </c:pt>
                <c:pt idx="4">
                  <c:v>3.1E-2</c:v>
                </c:pt>
                <c:pt idx="5">
                  <c:v>1.7000000000000001E-2</c:v>
                </c:pt>
                <c:pt idx="6">
                  <c:v>1.2E-2</c:v>
                </c:pt>
                <c:pt idx="7">
                  <c:v>1.2999999999999999E-2</c:v>
                </c:pt>
                <c:pt idx="8">
                  <c:v>1.8000000000000002E-2</c:v>
                </c:pt>
                <c:pt idx="9">
                  <c:v>2.4E-2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'dati gruppi paesi'!$A$16</c:f>
              <c:strCache>
                <c:ptCount val="1"/>
                <c:pt idx="0">
                  <c:v>Economie emergenti</c:v>
                </c:pt>
              </c:strCache>
            </c:strRef>
          </c:tx>
          <c:marker>
            <c:symbol val="none"/>
          </c:marker>
          <c:cat>
            <c:strRef>
              <c:f>'dati gruppi paesi'!$B$1:$K$1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'dati gruppi paesi'!$B$16:$K$16</c:f>
              <c:numCache>
                <c:formatCode>0.0%</c:formatCode>
                <c:ptCount val="10"/>
                <c:pt idx="0">
                  <c:v>8.199999999999999E-2</c:v>
                </c:pt>
                <c:pt idx="1">
                  <c:v>8.5999999999999993E-2</c:v>
                </c:pt>
                <c:pt idx="2">
                  <c:v>5.7999999999999996E-2</c:v>
                </c:pt>
                <c:pt idx="3">
                  <c:v>3.1E-2</c:v>
                </c:pt>
                <c:pt idx="4">
                  <c:v>7.4999999999999997E-2</c:v>
                </c:pt>
                <c:pt idx="5">
                  <c:v>6.2E-2</c:v>
                </c:pt>
                <c:pt idx="6">
                  <c:v>5.0999999999999997E-2</c:v>
                </c:pt>
                <c:pt idx="7">
                  <c:v>4.7E-2</c:v>
                </c:pt>
                <c:pt idx="8">
                  <c:v>4.4000000000000004E-2</c:v>
                </c:pt>
                <c:pt idx="9">
                  <c:v>4.2999999999999997E-2</c:v>
                </c:pt>
              </c:numCache>
            </c:numRef>
          </c:val>
          <c:smooth val="1"/>
        </c:ser>
        <c:ser>
          <c:idx val="3"/>
          <c:order val="2"/>
          <c:tx>
            <c:strRef>
              <c:f>'dati gruppi paesi'!$A$17</c:f>
              <c:strCache>
                <c:ptCount val="1"/>
                <c:pt idx="0">
                  <c:v>Mondo</c:v>
                </c:pt>
              </c:strCache>
            </c:strRef>
          </c:tx>
          <c:marker>
            <c:symbol val="none"/>
          </c:marker>
          <c:cat>
            <c:strRef>
              <c:f>'dati gruppi paesi'!$B$1:$K$1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'dati gruppi paesi'!$B$17:$K$17</c:f>
              <c:numCache>
                <c:formatCode>0.0%</c:formatCode>
                <c:ptCount val="10"/>
                <c:pt idx="0">
                  <c:v>5.5999999999999994E-2</c:v>
                </c:pt>
                <c:pt idx="1">
                  <c:v>5.7000000000000002E-2</c:v>
                </c:pt>
                <c:pt idx="2">
                  <c:v>0.03</c:v>
                </c:pt>
                <c:pt idx="3">
                  <c:v>0</c:v>
                </c:pt>
                <c:pt idx="4">
                  <c:v>5.4000000000000006E-2</c:v>
                </c:pt>
                <c:pt idx="5">
                  <c:v>4.0999999999999995E-2</c:v>
                </c:pt>
                <c:pt idx="6">
                  <c:v>3.4000000000000002E-2</c:v>
                </c:pt>
                <c:pt idx="7">
                  <c:v>3.3000000000000002E-2</c:v>
                </c:pt>
                <c:pt idx="8">
                  <c:v>3.3000000000000002E-2</c:v>
                </c:pt>
                <c:pt idx="9">
                  <c:v>3.5000000000000003E-2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'dati gruppi paesi'!$A$18</c:f>
              <c:strCache>
                <c:ptCount val="1"/>
                <c:pt idx="0">
                  <c:v>Zona Euro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'dati gruppi paesi'!$B$1:$K$1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'dati gruppi paesi'!$B$18:$K$18</c:f>
              <c:numCache>
                <c:formatCode>0.0%</c:formatCode>
                <c:ptCount val="10"/>
                <c:pt idx="0">
                  <c:v>3.3000000000000002E-2</c:v>
                </c:pt>
                <c:pt idx="1">
                  <c:v>0.03</c:v>
                </c:pt>
                <c:pt idx="2">
                  <c:v>4.0000000000000001E-3</c:v>
                </c:pt>
                <c:pt idx="3">
                  <c:v>-4.4999999999999998E-2</c:v>
                </c:pt>
                <c:pt idx="4">
                  <c:v>1.9E-2</c:v>
                </c:pt>
                <c:pt idx="5">
                  <c:v>1.6E-2</c:v>
                </c:pt>
                <c:pt idx="6">
                  <c:v>-6.9999999999999993E-3</c:v>
                </c:pt>
                <c:pt idx="7">
                  <c:v>-5.0000000000000001E-3</c:v>
                </c:pt>
                <c:pt idx="8">
                  <c:v>8.0000000000000002E-3</c:v>
                </c:pt>
                <c:pt idx="9">
                  <c:v>1.2E-2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851840"/>
        <c:axId val="100320000"/>
      </c:lineChart>
      <c:catAx>
        <c:axId val="9885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00320000"/>
        <c:crosses val="autoZero"/>
        <c:auto val="1"/>
        <c:lblAlgn val="ctr"/>
        <c:lblOffset val="100"/>
        <c:tickLblSkip val="1"/>
        <c:noMultiLvlLbl val="0"/>
      </c:catAx>
      <c:valAx>
        <c:axId val="100320000"/>
        <c:scaling>
          <c:orientation val="minMax"/>
          <c:max val="0.1"/>
          <c:min val="-5.000000000000001E-2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98851840"/>
        <c:crosses val="autoZero"/>
        <c:crossBetween val="between"/>
        <c:majorUnit val="2.0000000000000004E-2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270305715507426E-2"/>
          <c:y val="0.18805917433919725"/>
          <c:w val="0.9035025948434513"/>
          <c:h val="0.70478494957246995"/>
        </c:manualLayout>
      </c:layout>
      <c:lineChart>
        <c:grouping val="standard"/>
        <c:varyColors val="0"/>
        <c:ser>
          <c:idx val="0"/>
          <c:order val="0"/>
          <c:tx>
            <c:strRef>
              <c:f>'dati PIL zona Euro'!$B$3</c:f>
              <c:strCache>
                <c:ptCount val="1"/>
                <c:pt idx="0">
                  <c:v>Zona Euro</c:v>
                </c:pt>
              </c:strCache>
            </c:strRef>
          </c:tx>
          <c:spPr>
            <a:ln w="3175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'dati PIL zona Euro'!$C$2:$J$2</c:f>
              <c:strCache>
                <c:ptCount val="8"/>
                <c:pt idx="0">
                  <c:v>1° 2013</c:v>
                </c:pt>
                <c:pt idx="1">
                  <c:v>2° 2013</c:v>
                </c:pt>
                <c:pt idx="2">
                  <c:v>3° 2013</c:v>
                </c:pt>
                <c:pt idx="3">
                  <c:v>4° 2013</c:v>
                </c:pt>
                <c:pt idx="4">
                  <c:v>1° 2014</c:v>
                </c:pt>
                <c:pt idx="5">
                  <c:v>2° 2014</c:v>
                </c:pt>
                <c:pt idx="6">
                  <c:v>3° 2014</c:v>
                </c:pt>
                <c:pt idx="7">
                  <c:v>4° 2014</c:v>
                </c:pt>
              </c:strCache>
            </c:strRef>
          </c:cat>
          <c:val>
            <c:numRef>
              <c:f>'dati PIL zona Euro'!$C$3:$J$3</c:f>
              <c:numCache>
                <c:formatCode>0.0%</c:formatCode>
                <c:ptCount val="8"/>
                <c:pt idx="0">
                  <c:v>-1.2E-2</c:v>
                </c:pt>
                <c:pt idx="1">
                  <c:v>-6.0000000000000001E-3</c:v>
                </c:pt>
                <c:pt idx="2">
                  <c:v>-3.0000000000000001E-3</c:v>
                </c:pt>
                <c:pt idx="3">
                  <c:v>-4.0000000000000001E-3</c:v>
                </c:pt>
                <c:pt idx="4">
                  <c:v>1.0999999999999999E-2</c:v>
                </c:pt>
                <c:pt idx="5">
                  <c:v>8.0000000000000002E-3</c:v>
                </c:pt>
                <c:pt idx="6">
                  <c:v>8.0000000000000002E-3</c:v>
                </c:pt>
                <c:pt idx="7">
                  <c:v>8.9999999999999993E-3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'dati PIL zona Euro'!$B$4</c:f>
              <c:strCache>
                <c:ptCount val="1"/>
                <c:pt idx="0">
                  <c:v>Italia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'dati PIL zona Euro'!$C$2:$J$2</c:f>
              <c:strCache>
                <c:ptCount val="8"/>
                <c:pt idx="0">
                  <c:v>1° 2013</c:v>
                </c:pt>
                <c:pt idx="1">
                  <c:v>2° 2013</c:v>
                </c:pt>
                <c:pt idx="2">
                  <c:v>3° 2013</c:v>
                </c:pt>
                <c:pt idx="3">
                  <c:v>4° 2013</c:v>
                </c:pt>
                <c:pt idx="4">
                  <c:v>1° 2014</c:v>
                </c:pt>
                <c:pt idx="5">
                  <c:v>2° 2014</c:v>
                </c:pt>
                <c:pt idx="6">
                  <c:v>3° 2014</c:v>
                </c:pt>
                <c:pt idx="7">
                  <c:v>4° 2014</c:v>
                </c:pt>
              </c:strCache>
            </c:strRef>
          </c:cat>
          <c:val>
            <c:numRef>
              <c:f>'dati PIL zona Euro'!$C$4:$J$4</c:f>
              <c:numCache>
                <c:formatCode>0.0%</c:formatCode>
                <c:ptCount val="8"/>
                <c:pt idx="0">
                  <c:v>-2.5999999999999999E-2</c:v>
                </c:pt>
                <c:pt idx="1">
                  <c:v>-2.3E-2</c:v>
                </c:pt>
                <c:pt idx="2">
                  <c:v>-1.9E-2</c:v>
                </c:pt>
                <c:pt idx="3">
                  <c:v>-1.2E-2</c:v>
                </c:pt>
                <c:pt idx="4">
                  <c:v>-1E-3</c:v>
                </c:pt>
                <c:pt idx="5">
                  <c:v>-3.0000000000000001E-3</c:v>
                </c:pt>
                <c:pt idx="6">
                  <c:v>-5.0000000000000001E-3</c:v>
                </c:pt>
                <c:pt idx="7">
                  <c:v>-5.0000000000000001E-3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'dati PIL zona Euro'!$B$5</c:f>
              <c:strCache>
                <c:ptCount val="1"/>
                <c:pt idx="0">
                  <c:v>Francia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'dati PIL zona Euro'!$C$2:$J$2</c:f>
              <c:strCache>
                <c:ptCount val="8"/>
                <c:pt idx="0">
                  <c:v>1° 2013</c:v>
                </c:pt>
                <c:pt idx="1">
                  <c:v>2° 2013</c:v>
                </c:pt>
                <c:pt idx="2">
                  <c:v>3° 2013</c:v>
                </c:pt>
                <c:pt idx="3">
                  <c:v>4° 2013</c:v>
                </c:pt>
                <c:pt idx="4">
                  <c:v>1° 2014</c:v>
                </c:pt>
                <c:pt idx="5">
                  <c:v>2° 2014</c:v>
                </c:pt>
                <c:pt idx="6">
                  <c:v>3° 2014</c:v>
                </c:pt>
                <c:pt idx="7">
                  <c:v>4° 2014</c:v>
                </c:pt>
              </c:strCache>
            </c:strRef>
          </c:cat>
          <c:val>
            <c:numRef>
              <c:f>'dati PIL zona Euro'!$C$5:$J$5</c:f>
              <c:numCache>
                <c:formatCode>0.0%</c:formatCode>
                <c:ptCount val="8"/>
                <c:pt idx="0">
                  <c:v>-4.0000000000000001E-3</c:v>
                </c:pt>
                <c:pt idx="1">
                  <c:v>5.0000000000000001E-3</c:v>
                </c:pt>
                <c:pt idx="2">
                  <c:v>3.0000000000000001E-3</c:v>
                </c:pt>
                <c:pt idx="3">
                  <c:v>8.0000000000000002E-3</c:v>
                </c:pt>
                <c:pt idx="4">
                  <c:v>8.0000000000000002E-3</c:v>
                </c:pt>
                <c:pt idx="5">
                  <c:v>0</c:v>
                </c:pt>
                <c:pt idx="6">
                  <c:v>4.0000000000000001E-3</c:v>
                </c:pt>
                <c:pt idx="7">
                  <c:v>2E-3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'dati PIL zona Euro'!$B$6</c:f>
              <c:strCache>
                <c:ptCount val="1"/>
                <c:pt idx="0">
                  <c:v>Germania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'dati PIL zona Euro'!$C$2:$J$2</c:f>
              <c:strCache>
                <c:ptCount val="8"/>
                <c:pt idx="0">
                  <c:v>1° 2013</c:v>
                </c:pt>
                <c:pt idx="1">
                  <c:v>2° 2013</c:v>
                </c:pt>
                <c:pt idx="2">
                  <c:v>3° 2013</c:v>
                </c:pt>
                <c:pt idx="3">
                  <c:v>4° 2013</c:v>
                </c:pt>
                <c:pt idx="4">
                  <c:v>1° 2014</c:v>
                </c:pt>
                <c:pt idx="5">
                  <c:v>2° 2014</c:v>
                </c:pt>
                <c:pt idx="6">
                  <c:v>3° 2014</c:v>
                </c:pt>
                <c:pt idx="7">
                  <c:v>4° 2014</c:v>
                </c:pt>
              </c:strCache>
            </c:strRef>
          </c:cat>
          <c:val>
            <c:numRef>
              <c:f>'dati PIL zona Euro'!$C$6:$J$6</c:f>
              <c:numCache>
                <c:formatCode>0.0%</c:formatCode>
                <c:ptCount val="8"/>
                <c:pt idx="0">
                  <c:v>-3.0000000000000001E-3</c:v>
                </c:pt>
                <c:pt idx="1">
                  <c:v>5.0000000000000001E-3</c:v>
                </c:pt>
                <c:pt idx="2">
                  <c:v>6.0000000000000001E-3</c:v>
                </c:pt>
                <c:pt idx="3">
                  <c:v>1.0999999999999999E-2</c:v>
                </c:pt>
                <c:pt idx="4">
                  <c:v>2.3E-2</c:v>
                </c:pt>
                <c:pt idx="5">
                  <c:v>1.4E-2</c:v>
                </c:pt>
                <c:pt idx="6">
                  <c:v>1.2E-2</c:v>
                </c:pt>
                <c:pt idx="7">
                  <c:v>1.4999999999999999E-2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06496"/>
        <c:axId val="38508032"/>
      </c:lineChart>
      <c:catAx>
        <c:axId val="38506496"/>
        <c:scaling>
          <c:orientation val="minMax"/>
        </c:scaling>
        <c:delete val="0"/>
        <c:axPos val="b"/>
        <c:majorTickMark val="in"/>
        <c:minorTickMark val="none"/>
        <c:tickLblPos val="low"/>
        <c:crossAx val="38508032"/>
        <c:crosses val="autoZero"/>
        <c:auto val="1"/>
        <c:lblAlgn val="ctr"/>
        <c:lblOffset val="100"/>
        <c:noMultiLvlLbl val="0"/>
      </c:catAx>
      <c:valAx>
        <c:axId val="385080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8506496"/>
        <c:crossesAt val="1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29984684317807E-2"/>
          <c:y val="2.6393851704971837E-2"/>
          <c:w val="0.89131417375740973"/>
          <c:h val="0.8173769787854470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'valori concatenati'!$D$4</c:f>
              <c:strCache>
                <c:ptCount val="1"/>
                <c:pt idx="0">
                  <c:v>Spesa delle famiglie e delle ISP 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concatenati'!$A$13:$B$24</c:f>
              <c:strCache>
                <c:ptCount val="12"/>
                <c:pt idx="0">
                  <c:v>1° 2012</c:v>
                </c:pt>
                <c:pt idx="1">
                  <c:v>2° 2012</c:v>
                </c:pt>
                <c:pt idx="2">
                  <c:v>3° 2012</c:v>
                </c:pt>
                <c:pt idx="3">
                  <c:v>4° 2012</c:v>
                </c:pt>
                <c:pt idx="4">
                  <c:v>1° 2013</c:v>
                </c:pt>
                <c:pt idx="5">
                  <c:v>2° 2013</c:v>
                </c:pt>
                <c:pt idx="6">
                  <c:v>3° 2013</c:v>
                </c:pt>
                <c:pt idx="7">
                  <c:v>4° 2013</c:v>
                </c:pt>
                <c:pt idx="8">
                  <c:v>1° 2014</c:v>
                </c:pt>
                <c:pt idx="9">
                  <c:v>2° 2014</c:v>
                </c:pt>
                <c:pt idx="10">
                  <c:v>3° 2014</c:v>
                </c:pt>
                <c:pt idx="11">
                  <c:v>4° 2014</c:v>
                </c:pt>
              </c:strCache>
            </c:strRef>
          </c:cat>
          <c:val>
            <c:numRef>
              <c:f>'valori concatenati'!$D$13:$D$24</c:f>
              <c:numCache>
                <c:formatCode>0.0</c:formatCode>
                <c:ptCount val="12"/>
                <c:pt idx="0">
                  <c:v>-3.6</c:v>
                </c:pt>
                <c:pt idx="1">
                  <c:v>-4.0999999999999996</c:v>
                </c:pt>
                <c:pt idx="2">
                  <c:v>-4.5</c:v>
                </c:pt>
                <c:pt idx="3">
                  <c:v>-3.8</c:v>
                </c:pt>
                <c:pt idx="4">
                  <c:v>-3.4</c:v>
                </c:pt>
                <c:pt idx="5">
                  <c:v>-3.5</c:v>
                </c:pt>
                <c:pt idx="6">
                  <c:v>-2.5</c:v>
                </c:pt>
                <c:pt idx="7">
                  <c:v>-1.6</c:v>
                </c:pt>
                <c:pt idx="8">
                  <c:v>-0.2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'valori concatenati'!$E$4</c:f>
              <c:strCache>
                <c:ptCount val="1"/>
                <c:pt idx="0">
                  <c:v>Spesa della P.A.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concatenati'!$A$13:$B$24</c:f>
              <c:strCache>
                <c:ptCount val="12"/>
                <c:pt idx="0">
                  <c:v>1° 2012</c:v>
                </c:pt>
                <c:pt idx="1">
                  <c:v>2° 2012</c:v>
                </c:pt>
                <c:pt idx="2">
                  <c:v>3° 2012</c:v>
                </c:pt>
                <c:pt idx="3">
                  <c:v>4° 2012</c:v>
                </c:pt>
                <c:pt idx="4">
                  <c:v>1° 2013</c:v>
                </c:pt>
                <c:pt idx="5">
                  <c:v>2° 2013</c:v>
                </c:pt>
                <c:pt idx="6">
                  <c:v>3° 2013</c:v>
                </c:pt>
                <c:pt idx="7">
                  <c:v>4° 2013</c:v>
                </c:pt>
                <c:pt idx="8">
                  <c:v>1° 2014</c:v>
                </c:pt>
                <c:pt idx="9">
                  <c:v>2° 2014</c:v>
                </c:pt>
                <c:pt idx="10">
                  <c:v>3° 2014</c:v>
                </c:pt>
                <c:pt idx="11">
                  <c:v>4° 2014</c:v>
                </c:pt>
              </c:strCache>
            </c:strRef>
          </c:cat>
          <c:val>
            <c:numRef>
              <c:f>'valori concatenati'!$E$13:$E$24</c:f>
              <c:numCache>
                <c:formatCode>0.0</c:formatCode>
                <c:ptCount val="12"/>
                <c:pt idx="0">
                  <c:v>-1.4</c:v>
                </c:pt>
                <c:pt idx="1">
                  <c:v>-1.5</c:v>
                </c:pt>
                <c:pt idx="2">
                  <c:v>-0.4</c:v>
                </c:pt>
                <c:pt idx="3">
                  <c:v>-1.8</c:v>
                </c:pt>
                <c:pt idx="4">
                  <c:v>-0.5</c:v>
                </c:pt>
                <c:pt idx="5">
                  <c:v>0.4</c:v>
                </c:pt>
                <c:pt idx="6">
                  <c:v>-0.9</c:v>
                </c:pt>
                <c:pt idx="7">
                  <c:v>0</c:v>
                </c:pt>
                <c:pt idx="8">
                  <c:v>-1</c:v>
                </c:pt>
                <c:pt idx="9">
                  <c:v>-1.8</c:v>
                </c:pt>
                <c:pt idx="10">
                  <c:v>-0.7</c:v>
                </c:pt>
                <c:pt idx="11">
                  <c:v>-0.3</c:v>
                </c:pt>
              </c:numCache>
            </c:numRef>
          </c:val>
        </c:ser>
        <c:ser>
          <c:idx val="3"/>
          <c:order val="3"/>
          <c:tx>
            <c:strRef>
              <c:f>'valori concatenati'!$F$4</c:f>
              <c:strCache>
                <c:ptCount val="1"/>
                <c:pt idx="0">
                  <c:v>Investimenti fissi lordi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concatenati'!$A$13:$B$24</c:f>
              <c:strCache>
                <c:ptCount val="12"/>
                <c:pt idx="0">
                  <c:v>1° 2012</c:v>
                </c:pt>
                <c:pt idx="1">
                  <c:v>2° 2012</c:v>
                </c:pt>
                <c:pt idx="2">
                  <c:v>3° 2012</c:v>
                </c:pt>
                <c:pt idx="3">
                  <c:v>4° 2012</c:v>
                </c:pt>
                <c:pt idx="4">
                  <c:v>1° 2013</c:v>
                </c:pt>
                <c:pt idx="5">
                  <c:v>2° 2013</c:v>
                </c:pt>
                <c:pt idx="6">
                  <c:v>3° 2013</c:v>
                </c:pt>
                <c:pt idx="7">
                  <c:v>4° 2013</c:v>
                </c:pt>
                <c:pt idx="8">
                  <c:v>1° 2014</c:v>
                </c:pt>
                <c:pt idx="9">
                  <c:v>2° 2014</c:v>
                </c:pt>
                <c:pt idx="10">
                  <c:v>3° 2014</c:v>
                </c:pt>
                <c:pt idx="11">
                  <c:v>4° 2014</c:v>
                </c:pt>
              </c:strCache>
            </c:strRef>
          </c:cat>
          <c:val>
            <c:numRef>
              <c:f>'valori concatenati'!$F$13:$F$24</c:f>
              <c:numCache>
                <c:formatCode>0.0</c:formatCode>
                <c:ptCount val="12"/>
                <c:pt idx="0">
                  <c:v>-8.1</c:v>
                </c:pt>
                <c:pt idx="1">
                  <c:v>-9.6</c:v>
                </c:pt>
                <c:pt idx="2">
                  <c:v>-10.199999999999999</c:v>
                </c:pt>
                <c:pt idx="3">
                  <c:v>-9.6</c:v>
                </c:pt>
                <c:pt idx="4">
                  <c:v>-8.4</c:v>
                </c:pt>
                <c:pt idx="5">
                  <c:v>-6.4</c:v>
                </c:pt>
                <c:pt idx="6">
                  <c:v>-4.2</c:v>
                </c:pt>
                <c:pt idx="7">
                  <c:v>-4.0999999999999996</c:v>
                </c:pt>
                <c:pt idx="8">
                  <c:v>-2.5</c:v>
                </c:pt>
                <c:pt idx="9">
                  <c:v>-3.3</c:v>
                </c:pt>
                <c:pt idx="10">
                  <c:v>-4.2</c:v>
                </c:pt>
                <c:pt idx="11">
                  <c:v>-3</c:v>
                </c:pt>
              </c:numCache>
            </c:numRef>
          </c:val>
        </c:ser>
        <c:ser>
          <c:idx val="4"/>
          <c:order val="4"/>
          <c:tx>
            <c:strRef>
              <c:f>'valori concatenati'!$G$4</c:f>
              <c:strCache>
                <c:ptCount val="1"/>
                <c:pt idx="0">
                  <c:v>Importazioni di beni e servizi fob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concatenati'!$A$13:$B$24</c:f>
              <c:strCache>
                <c:ptCount val="12"/>
                <c:pt idx="0">
                  <c:v>1° 2012</c:v>
                </c:pt>
                <c:pt idx="1">
                  <c:v>2° 2012</c:v>
                </c:pt>
                <c:pt idx="2">
                  <c:v>3° 2012</c:v>
                </c:pt>
                <c:pt idx="3">
                  <c:v>4° 2012</c:v>
                </c:pt>
                <c:pt idx="4">
                  <c:v>1° 2013</c:v>
                </c:pt>
                <c:pt idx="5">
                  <c:v>2° 2013</c:v>
                </c:pt>
                <c:pt idx="6">
                  <c:v>3° 2013</c:v>
                </c:pt>
                <c:pt idx="7">
                  <c:v>4° 2013</c:v>
                </c:pt>
                <c:pt idx="8">
                  <c:v>1° 2014</c:v>
                </c:pt>
                <c:pt idx="9">
                  <c:v>2° 2014</c:v>
                </c:pt>
                <c:pt idx="10">
                  <c:v>3° 2014</c:v>
                </c:pt>
                <c:pt idx="11">
                  <c:v>4° 2014</c:v>
                </c:pt>
              </c:strCache>
            </c:strRef>
          </c:cat>
          <c:val>
            <c:numRef>
              <c:f>'valori concatenati'!$G$13:$G$24</c:f>
              <c:numCache>
                <c:formatCode>0.0</c:formatCode>
                <c:ptCount val="12"/>
                <c:pt idx="0">
                  <c:v>-8.6999999999999993</c:v>
                </c:pt>
                <c:pt idx="1">
                  <c:v>-8.9</c:v>
                </c:pt>
                <c:pt idx="2">
                  <c:v>-8.1999999999999993</c:v>
                </c:pt>
                <c:pt idx="3">
                  <c:v>-7.5</c:v>
                </c:pt>
                <c:pt idx="4">
                  <c:v>-4.3</c:v>
                </c:pt>
                <c:pt idx="5">
                  <c:v>-3.7</c:v>
                </c:pt>
                <c:pt idx="6">
                  <c:v>-1.5</c:v>
                </c:pt>
                <c:pt idx="7">
                  <c:v>0.8</c:v>
                </c:pt>
                <c:pt idx="8">
                  <c:v>0.4</c:v>
                </c:pt>
                <c:pt idx="9">
                  <c:v>2.8</c:v>
                </c:pt>
                <c:pt idx="10">
                  <c:v>1.3</c:v>
                </c:pt>
                <c:pt idx="11">
                  <c:v>2</c:v>
                </c:pt>
              </c:numCache>
            </c:numRef>
          </c:val>
        </c:ser>
        <c:ser>
          <c:idx val="5"/>
          <c:order val="5"/>
          <c:tx>
            <c:strRef>
              <c:f>'valori concatenati'!$H$4</c:f>
              <c:strCache>
                <c:ptCount val="1"/>
                <c:pt idx="0">
                  <c:v>Esportazioni di beni e servizi fob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'valori concatenati'!$A$13:$B$24</c:f>
              <c:strCache>
                <c:ptCount val="12"/>
                <c:pt idx="0">
                  <c:v>1° 2012</c:v>
                </c:pt>
                <c:pt idx="1">
                  <c:v>2° 2012</c:v>
                </c:pt>
                <c:pt idx="2">
                  <c:v>3° 2012</c:v>
                </c:pt>
                <c:pt idx="3">
                  <c:v>4° 2012</c:v>
                </c:pt>
                <c:pt idx="4">
                  <c:v>1° 2013</c:v>
                </c:pt>
                <c:pt idx="5">
                  <c:v>2° 2013</c:v>
                </c:pt>
                <c:pt idx="6">
                  <c:v>3° 2013</c:v>
                </c:pt>
                <c:pt idx="7">
                  <c:v>4° 2013</c:v>
                </c:pt>
                <c:pt idx="8">
                  <c:v>1° 2014</c:v>
                </c:pt>
                <c:pt idx="9">
                  <c:v>2° 2014</c:v>
                </c:pt>
                <c:pt idx="10">
                  <c:v>3° 2014</c:v>
                </c:pt>
                <c:pt idx="11">
                  <c:v>4° 2014</c:v>
                </c:pt>
              </c:strCache>
            </c:strRef>
          </c:cat>
          <c:val>
            <c:numRef>
              <c:f>'valori concatenati'!$H$13:$H$24</c:f>
              <c:numCache>
                <c:formatCode>0.0</c:formatCode>
                <c:ptCount val="12"/>
                <c:pt idx="0">
                  <c:v>1.8</c:v>
                </c:pt>
                <c:pt idx="1">
                  <c:v>1.6</c:v>
                </c:pt>
                <c:pt idx="2">
                  <c:v>3</c:v>
                </c:pt>
                <c:pt idx="3">
                  <c:v>1.7</c:v>
                </c:pt>
                <c:pt idx="4">
                  <c:v>1.5</c:v>
                </c:pt>
                <c:pt idx="5">
                  <c:v>0.2</c:v>
                </c:pt>
                <c:pt idx="6">
                  <c:v>0</c:v>
                </c:pt>
                <c:pt idx="7">
                  <c:v>1.2</c:v>
                </c:pt>
                <c:pt idx="8">
                  <c:v>1.4</c:v>
                </c:pt>
                <c:pt idx="9">
                  <c:v>2.6</c:v>
                </c:pt>
                <c:pt idx="10">
                  <c:v>1.7</c:v>
                </c:pt>
                <c:pt idx="11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13728"/>
        <c:axId val="35915264"/>
      </c:barChart>
      <c:lineChart>
        <c:grouping val="standard"/>
        <c:varyColors val="0"/>
        <c:ser>
          <c:idx val="0"/>
          <c:order val="0"/>
          <c:tx>
            <c:strRef>
              <c:f>'valori concatenati'!$C$4</c:f>
              <c:strCache>
                <c:ptCount val="1"/>
                <c:pt idx="0">
                  <c:v>Prodotto interno lordo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'valori concatenati'!$A$13:$B$24</c:f>
              <c:strCache>
                <c:ptCount val="12"/>
                <c:pt idx="0">
                  <c:v>1° 2012</c:v>
                </c:pt>
                <c:pt idx="1">
                  <c:v>2° 2012</c:v>
                </c:pt>
                <c:pt idx="2">
                  <c:v>3° 2012</c:v>
                </c:pt>
                <c:pt idx="3">
                  <c:v>4° 2012</c:v>
                </c:pt>
                <c:pt idx="4">
                  <c:v>1° 2013</c:v>
                </c:pt>
                <c:pt idx="5">
                  <c:v>2° 2013</c:v>
                </c:pt>
                <c:pt idx="6">
                  <c:v>3° 2013</c:v>
                </c:pt>
                <c:pt idx="7">
                  <c:v>4° 2013</c:v>
                </c:pt>
                <c:pt idx="8">
                  <c:v>1° 2014</c:v>
                </c:pt>
                <c:pt idx="9">
                  <c:v>2° 2014</c:v>
                </c:pt>
                <c:pt idx="10">
                  <c:v>3° 2014</c:v>
                </c:pt>
                <c:pt idx="11">
                  <c:v>4° 2014</c:v>
                </c:pt>
              </c:strCache>
            </c:strRef>
          </c:cat>
          <c:val>
            <c:numRef>
              <c:f>'valori concatenati'!$C$13:$C$24</c:f>
              <c:numCache>
                <c:formatCode>0.0</c:formatCode>
                <c:ptCount val="12"/>
                <c:pt idx="0">
                  <c:v>-2.2999999999999998</c:v>
                </c:pt>
                <c:pt idx="1">
                  <c:v>-3.1</c:v>
                </c:pt>
                <c:pt idx="2">
                  <c:v>-3.1</c:v>
                </c:pt>
                <c:pt idx="3">
                  <c:v>-2.7</c:v>
                </c:pt>
                <c:pt idx="4">
                  <c:v>-2.6</c:v>
                </c:pt>
                <c:pt idx="5">
                  <c:v>-2</c:v>
                </c:pt>
                <c:pt idx="6">
                  <c:v>-1.4</c:v>
                </c:pt>
                <c:pt idx="7">
                  <c:v>-0.8</c:v>
                </c:pt>
                <c:pt idx="8">
                  <c:v>-0.1</c:v>
                </c:pt>
                <c:pt idx="9">
                  <c:v>-0.3</c:v>
                </c:pt>
                <c:pt idx="10">
                  <c:v>-0.5</c:v>
                </c:pt>
                <c:pt idx="11">
                  <c:v>-0.5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13728"/>
        <c:axId val="35915264"/>
      </c:lineChart>
      <c:catAx>
        <c:axId val="35913728"/>
        <c:scaling>
          <c:orientation val="minMax"/>
        </c:scaling>
        <c:delete val="0"/>
        <c:axPos val="b"/>
        <c:majorTickMark val="out"/>
        <c:minorTickMark val="none"/>
        <c:tickLblPos val="low"/>
        <c:crossAx val="35915264"/>
        <c:crosses val="autoZero"/>
        <c:auto val="1"/>
        <c:lblAlgn val="ctr"/>
        <c:lblOffset val="100"/>
        <c:noMultiLvlLbl val="0"/>
      </c:catAx>
      <c:valAx>
        <c:axId val="359152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59137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0.73695</cdr:x>
      <cdr:y>0.14286</cdr:y>
    </cdr:from>
    <cdr:to>
      <cdr:x>0.83735</cdr:x>
      <cdr:y>0.18587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854265" y="868456"/>
          <a:ext cx="933823" cy="261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0.85625</cdr:x>
      <cdr:y>0.43398</cdr:y>
    </cdr:from>
    <cdr:to>
      <cdr:x>0.95063</cdr:x>
      <cdr:y>0.49082</cdr:y>
    </cdr:to>
    <cdr:sp macro="" textlink="">
      <cdr:nvSpPr>
        <cdr:cNvPr id="9" name="CasellaDiTesto 1"/>
        <cdr:cNvSpPr txBox="1"/>
      </cdr:nvSpPr>
      <cdr:spPr>
        <a:xfrm xmlns:a="http://schemas.openxmlformats.org/drawingml/2006/main" rot="21424991">
          <a:off x="7961315" y="2632840"/>
          <a:ext cx="877533" cy="344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Mondo</a:t>
          </a:r>
        </a:p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0.85152</cdr:x>
      <cdr:y>0.55764</cdr:y>
    </cdr:from>
    <cdr:to>
      <cdr:x>0.94589</cdr:x>
      <cdr:y>0.61448</cdr:y>
    </cdr:to>
    <cdr:sp macro="" textlink="">
      <cdr:nvSpPr>
        <cdr:cNvPr id="11" name="CasellaDiTesto 1"/>
        <cdr:cNvSpPr txBox="1"/>
      </cdr:nvSpPr>
      <cdr:spPr>
        <a:xfrm xmlns:a="http://schemas.openxmlformats.org/drawingml/2006/main" rot="21280177">
          <a:off x="7917280" y="3383036"/>
          <a:ext cx="877439" cy="344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Area</a:t>
          </a:r>
          <a:r>
            <a:rPr lang="it-IT" sz="1100" baseline="0"/>
            <a:t> Euro</a:t>
          </a:r>
          <a:endParaRPr lang="it-IT" sz="1100"/>
        </a:p>
      </cdr:txBody>
    </cdr:sp>
  </cdr:relSizeAnchor>
  <cdr:relSizeAnchor xmlns:cdr="http://schemas.openxmlformats.org/drawingml/2006/chartDrawing">
    <cdr:from>
      <cdr:x>0.60126</cdr:x>
      <cdr:y>0.86111</cdr:y>
    </cdr:from>
    <cdr:to>
      <cdr:x>0.94483</cdr:x>
      <cdr:y>0.90942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5590469" y="5224089"/>
          <a:ext cx="3194468" cy="293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/>
            <a:t>Fonte: FMI, World</a:t>
          </a:r>
          <a:r>
            <a:rPr lang="it-IT" sz="900" baseline="0"/>
            <a:t> Economic Outlook Projections, gennaio 2015</a:t>
          </a:r>
        </a:p>
        <a:p xmlns:a="http://schemas.openxmlformats.org/drawingml/2006/main">
          <a:endParaRPr lang="it-IT" sz="900"/>
        </a:p>
      </cdr:txBody>
    </cdr:sp>
  </cdr:relSizeAnchor>
  <cdr:relSizeAnchor xmlns:cdr="http://schemas.openxmlformats.org/drawingml/2006/chartDrawing">
    <cdr:from>
      <cdr:x>0.82228</cdr:x>
      <cdr:y>0.38782</cdr:y>
    </cdr:from>
    <cdr:to>
      <cdr:x>0.97512</cdr:x>
      <cdr:y>0.44466</cdr:y>
    </cdr:to>
    <cdr:sp macro="" textlink="">
      <cdr:nvSpPr>
        <cdr:cNvPr id="12" name="CasellaDiTesto 1"/>
        <cdr:cNvSpPr txBox="1"/>
      </cdr:nvSpPr>
      <cdr:spPr>
        <a:xfrm xmlns:a="http://schemas.openxmlformats.org/drawingml/2006/main" rot="206535">
          <a:off x="7645405" y="2352768"/>
          <a:ext cx="1421086" cy="344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Economie emergenti</a:t>
          </a:r>
        </a:p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0.82606</cdr:x>
      <cdr:y>0.49342</cdr:y>
    </cdr:from>
    <cdr:to>
      <cdr:x>0.98447</cdr:x>
      <cdr:y>0.55026</cdr:y>
    </cdr:to>
    <cdr:sp macro="" textlink="">
      <cdr:nvSpPr>
        <cdr:cNvPr id="13" name="CasellaDiTesto 1"/>
        <cdr:cNvSpPr txBox="1"/>
      </cdr:nvSpPr>
      <cdr:spPr>
        <a:xfrm xmlns:a="http://schemas.openxmlformats.org/drawingml/2006/main" rot="20840733">
          <a:off x="7680556" y="2993448"/>
          <a:ext cx="1472875" cy="344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Economie</a:t>
          </a:r>
          <a:r>
            <a:rPr lang="it-IT" sz="1100" baseline="0"/>
            <a:t> avanzate</a:t>
          </a:r>
        </a:p>
        <a:p xmlns:a="http://schemas.openxmlformats.org/drawingml/2006/main">
          <a:endParaRPr lang="it-IT" sz="1100"/>
        </a:p>
        <a:p xmlns:a="http://schemas.openxmlformats.org/drawingml/2006/main">
          <a:endParaRPr lang="it-IT" sz="1100" i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5" tIns="46069" rIns="92135" bIns="46069" numCol="1" anchor="t" anchorCtr="0" compatLnSpc="1">
            <a:prstTxWarp prst="textNoShape">
              <a:avLst/>
            </a:prstTxWarp>
          </a:bodyPr>
          <a:lstStyle>
            <a:lvl1pPr defTabSz="92056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9" y="1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5" tIns="46069" rIns="92135" bIns="46069" numCol="1" anchor="t" anchorCtr="0" compatLnSpc="1">
            <a:prstTxWarp prst="textNoShape">
              <a:avLst/>
            </a:prstTxWarp>
          </a:bodyPr>
          <a:lstStyle>
            <a:lvl1pPr algn="r" defTabSz="92056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5" tIns="46069" rIns="92135" bIns="46069" numCol="1" anchor="b" anchorCtr="0" compatLnSpc="1">
            <a:prstTxWarp prst="textNoShape">
              <a:avLst/>
            </a:prstTxWarp>
          </a:bodyPr>
          <a:lstStyle>
            <a:lvl1pPr defTabSz="92056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9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5" tIns="46069" rIns="92135" bIns="46069" numCol="1" anchor="b" anchorCtr="0" compatLnSpc="1">
            <a:prstTxWarp prst="textNoShape">
              <a:avLst/>
            </a:prstTxWarp>
          </a:bodyPr>
          <a:lstStyle>
            <a:lvl1pPr algn="r" defTabSz="920564">
              <a:defRPr sz="1200">
                <a:latin typeface="Arial" charset="0"/>
              </a:defRPr>
            </a:lvl1pPr>
          </a:lstStyle>
          <a:p>
            <a:pPr>
              <a:defRPr/>
            </a:pPr>
            <a:fld id="{CCA13E64-3A93-4417-9781-0953FB8F3C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167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99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90" y="1"/>
            <a:ext cx="2946399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31898242-C388-4D02-AE07-ABF5BD544C0F}" type="datetimeFigureOut">
              <a:rPr lang="it-IT" smtClean="0"/>
              <a:t>13/03/2015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2" y="4716466"/>
            <a:ext cx="5438775" cy="4467225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399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90" y="9429750"/>
            <a:ext cx="2946399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A48A3729-5CB2-4A69-81DA-382DEEDF74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7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A3729-5CB2-4A69-81DA-382DEEDF749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6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A3729-5CB2-4A69-81DA-382DEEDF749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23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A3729-5CB2-4A69-81DA-382DEEDF7492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6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0FF4-6B19-430B-AD7C-566F988C9B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04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45B94-062F-46CC-9F02-1388562770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03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20512-B3AA-459D-94A9-BB1D412AC7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70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FE6F-2E63-409A-9208-8101A6B3D1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586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17E10-B4F1-4745-B31E-84A4DCD47B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34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3300C-7966-4B18-A385-9CC42F4ED1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080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96477-EA5C-498F-99BE-D5BBEB8D691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3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D1B7-2DEE-4487-901A-7F9BA3EB41B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64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CA83-5B17-4108-AFF4-8BB99FF87DD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08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D13BD-80FC-485C-B351-4E3C3F360F1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35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DCCC3-9C64-4428-8FAC-F878CAB3CFA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F2F5D-DB38-454B-B714-700C92751D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947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4FCE-BE26-4365-9B88-38CECA9F3AB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07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C299C-CF91-4547-BB3F-438D9A9C6FB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97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40E6-5C03-4FAD-9A6F-549E4DFCA6B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91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3DEFF-A3F7-4EA3-8FBC-3AB711FFF6F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29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9E640-6ECC-46DE-8CB4-BB6964F2462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69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5BFE1-2F17-4F01-A25C-08289F4C0B5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26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E0DA-019E-4DFA-BDBF-DB88B368E9F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31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A5AB0-BB3F-4397-95CD-8E00DE245DC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66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EA333-83EF-493F-8EF3-09F94802023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EA6CC-E0CD-4D8D-898E-F0AFE4A38A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11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A7377-2188-4EC6-9654-5B43F47242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36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A94B-EFE9-4550-8A3A-5AC1E4244F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32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724AD-FAFA-4625-A061-0A347FD733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1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99051-5CB6-423C-80EE-504F1E33EF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90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F5425-896E-4EBD-BA8C-300FAB2D59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51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6804-C8DB-40CB-A504-A82B48DC8C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25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381750"/>
            <a:ext cx="7343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>
                <a:solidFill>
                  <a:srgbClr val="18049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BD84BB8-5B65-414A-816C-7484D4391A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539750" cy="40481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468313" y="404813"/>
            <a:ext cx="8675687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95288" y="333375"/>
            <a:ext cx="8748712" cy="71438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89A7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539750" y="260350"/>
            <a:ext cx="8604250" cy="73025"/>
          </a:xfrm>
          <a:prstGeom prst="rect">
            <a:avLst/>
          </a:prstGeom>
          <a:gradFill rotWithShape="1">
            <a:gsLst>
              <a:gs pos="0">
                <a:srgbClr val="6DBDC3"/>
              </a:gs>
              <a:gs pos="100000">
                <a:srgbClr val="DCEF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404813"/>
            <a:ext cx="468313" cy="71437"/>
          </a:xfrm>
          <a:prstGeom prst="rect">
            <a:avLst/>
          </a:prstGeom>
          <a:solidFill>
            <a:srgbClr val="3105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323850" y="115888"/>
            <a:ext cx="360363" cy="288925"/>
          </a:xfrm>
          <a:prstGeom prst="rect">
            <a:avLst/>
          </a:prstGeom>
          <a:solidFill>
            <a:srgbClr val="3E14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476250"/>
            <a:ext cx="360363" cy="288925"/>
          </a:xfrm>
          <a:prstGeom prst="rect">
            <a:avLst/>
          </a:prstGeom>
          <a:solidFill>
            <a:srgbClr val="3E14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179388" y="188913"/>
            <a:ext cx="215900" cy="21590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323850" y="476250"/>
            <a:ext cx="215900" cy="21590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611188" y="188913"/>
            <a:ext cx="215900" cy="21590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0" y="620713"/>
            <a:ext cx="215900" cy="21590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381750"/>
            <a:ext cx="7343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>
                <a:solidFill>
                  <a:srgbClr val="18049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48149B6-CB33-434C-933F-5B52709EBF0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539750" cy="40481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468313" y="404813"/>
            <a:ext cx="8675687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95288" y="333375"/>
            <a:ext cx="8748712" cy="71438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89A7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539750" y="260350"/>
            <a:ext cx="8604250" cy="73025"/>
          </a:xfrm>
          <a:prstGeom prst="rect">
            <a:avLst/>
          </a:prstGeom>
          <a:gradFill rotWithShape="1">
            <a:gsLst>
              <a:gs pos="0">
                <a:srgbClr val="6DBDC3"/>
              </a:gs>
              <a:gs pos="100000">
                <a:srgbClr val="DCEF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404813"/>
            <a:ext cx="468313" cy="71437"/>
          </a:xfrm>
          <a:prstGeom prst="rect">
            <a:avLst/>
          </a:prstGeom>
          <a:solidFill>
            <a:srgbClr val="3105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323850" y="115888"/>
            <a:ext cx="360363" cy="288925"/>
          </a:xfrm>
          <a:prstGeom prst="rect">
            <a:avLst/>
          </a:prstGeom>
          <a:solidFill>
            <a:srgbClr val="3E14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476250"/>
            <a:ext cx="360363" cy="288925"/>
          </a:xfrm>
          <a:prstGeom prst="rect">
            <a:avLst/>
          </a:prstGeom>
          <a:solidFill>
            <a:srgbClr val="3E14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179388" y="188913"/>
            <a:ext cx="215900" cy="21590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323850" y="476250"/>
            <a:ext cx="215900" cy="21590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611188" y="188913"/>
            <a:ext cx="215900" cy="21590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0" y="620713"/>
            <a:ext cx="215900" cy="21590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6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333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data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180490"/>
                </a:solidFill>
                <a:latin typeface="Tahoma" pitchFamily="34" charset="0"/>
              </a:rPr>
              <a:t>Camera di Commercio I.A.A. di Trento – Ufficio Studi e Ricerche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468313" y="4652963"/>
            <a:ext cx="8675687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052" name="Rectangle 50"/>
          <p:cNvSpPr>
            <a:spLocks noChangeArrowheads="1"/>
          </p:cNvSpPr>
          <p:nvPr/>
        </p:nvSpPr>
        <p:spPr bwMode="auto">
          <a:xfrm>
            <a:off x="395288" y="4579938"/>
            <a:ext cx="8748712" cy="7302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89A7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53" name="Rectangle 51"/>
          <p:cNvSpPr>
            <a:spLocks noChangeArrowheads="1"/>
          </p:cNvSpPr>
          <p:nvPr/>
        </p:nvSpPr>
        <p:spPr bwMode="auto">
          <a:xfrm>
            <a:off x="539750" y="4508500"/>
            <a:ext cx="8604250" cy="74613"/>
          </a:xfrm>
          <a:prstGeom prst="rect">
            <a:avLst/>
          </a:prstGeom>
          <a:gradFill rotWithShape="1">
            <a:gsLst>
              <a:gs pos="0">
                <a:srgbClr val="6DBDC3"/>
              </a:gs>
              <a:gs pos="100000">
                <a:srgbClr val="DCEF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it-IT" altLang="it-IT" sz="3200" b="1" smtClean="0">
                <a:solidFill>
                  <a:schemeClr val="bg1"/>
                </a:solidFill>
                <a:latin typeface="Century Gothic" pitchFamily="34" charset="0"/>
              </a:rPr>
            </a:br>
            <a:endParaRPr lang="it-IT" altLang="it-IT" sz="3200" smtClean="0">
              <a:solidFill>
                <a:schemeClr val="bg1"/>
              </a:solidFill>
            </a:endParaRPr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60213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>
              <a:solidFill>
                <a:srgbClr val="FFFF00"/>
              </a:solidFill>
            </a:endParaRPr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62199838" y="1773238"/>
            <a:ext cx="71343838" cy="9909175"/>
          </a:xfrm>
          <a:noFill/>
        </p:spPr>
        <p:txBody>
          <a:bodyPr/>
          <a:lstStyle/>
          <a:p>
            <a:pPr eaLnBrk="1" hangingPunct="1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7" name="Rectangle 14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763713" y="765175"/>
            <a:ext cx="432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60" name="Text Box 18"/>
          <p:cNvSpPr txBox="1">
            <a:spLocks noChangeArrowheads="1"/>
          </p:cNvSpPr>
          <p:nvPr/>
        </p:nvSpPr>
        <p:spPr bwMode="auto">
          <a:xfrm>
            <a:off x="2051050" y="1844675"/>
            <a:ext cx="4897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61" name="Rectangle 21"/>
          <p:cNvSpPr>
            <a:spLocks noChangeArrowheads="1"/>
          </p:cNvSpPr>
          <p:nvPr/>
        </p:nvSpPr>
        <p:spPr bwMode="auto">
          <a:xfrm>
            <a:off x="3348038" y="2276475"/>
            <a:ext cx="572452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900" dirty="0">
                <a:solidFill>
                  <a:srgbClr val="180490"/>
                </a:solidFill>
                <a:latin typeface="Tahoma" pitchFamily="34" charset="0"/>
              </a:rPr>
              <a:t>INDAGINE TRIMESTRALE </a:t>
            </a:r>
            <a:br>
              <a:rPr lang="it-IT" altLang="it-IT" sz="29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900" dirty="0">
                <a:solidFill>
                  <a:srgbClr val="180490"/>
                </a:solidFill>
                <a:latin typeface="Tahoma" pitchFamily="34" charset="0"/>
              </a:rPr>
              <a:t>SULLA CONGIUNTURA </a:t>
            </a:r>
            <a:br>
              <a:rPr lang="it-IT" altLang="it-IT" sz="29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900" dirty="0">
                <a:solidFill>
                  <a:srgbClr val="180490"/>
                </a:solidFill>
                <a:latin typeface="Tahoma" pitchFamily="34" charset="0"/>
              </a:rPr>
              <a:t>IN PROVINCIA DI TRENTO</a:t>
            </a:r>
            <a:r>
              <a:rPr lang="it-IT" altLang="it-IT" sz="3000" dirty="0">
                <a:solidFill>
                  <a:srgbClr val="180490"/>
                </a:solidFill>
                <a:latin typeface="Tahoma" pitchFamily="34" charset="0"/>
              </a:rPr>
              <a:t/>
            </a:r>
            <a:br>
              <a:rPr lang="it-IT" altLang="it-IT" sz="30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800" dirty="0">
                <a:solidFill>
                  <a:srgbClr val="180490"/>
                </a:solidFill>
                <a:latin typeface="Tahoma" pitchFamily="34" charset="0"/>
              </a:rPr>
              <a:t/>
            </a:r>
            <a:br>
              <a:rPr lang="it-IT" altLang="it-IT" sz="8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3000" dirty="0">
                <a:solidFill>
                  <a:srgbClr val="180490"/>
                </a:solidFill>
                <a:latin typeface="Tahoma" pitchFamily="34" charset="0"/>
              </a:rPr>
              <a:t>- </a:t>
            </a:r>
            <a:r>
              <a:rPr lang="it-IT" altLang="it-IT" sz="3000" dirty="0" smtClean="0">
                <a:solidFill>
                  <a:srgbClr val="180490"/>
                </a:solidFill>
                <a:latin typeface="Tahoma" pitchFamily="34" charset="0"/>
              </a:rPr>
              <a:t>4</a:t>
            </a:r>
            <a:r>
              <a:rPr lang="it-IT" altLang="it-IT" sz="2900" dirty="0" smtClean="0">
                <a:solidFill>
                  <a:srgbClr val="180490"/>
                </a:solidFill>
                <a:latin typeface="Tahoma" pitchFamily="34" charset="0"/>
              </a:rPr>
              <a:t>° </a:t>
            </a:r>
            <a:r>
              <a:rPr lang="it-IT" altLang="it-IT" sz="2900" dirty="0">
                <a:solidFill>
                  <a:srgbClr val="180490"/>
                </a:solidFill>
                <a:latin typeface="Tahoma" pitchFamily="34" charset="0"/>
              </a:rPr>
              <a:t>trimestre </a:t>
            </a:r>
            <a:r>
              <a:rPr lang="it-IT" altLang="it-IT" sz="2900" dirty="0" smtClean="0">
                <a:solidFill>
                  <a:srgbClr val="180490"/>
                </a:solidFill>
                <a:latin typeface="Tahoma" pitchFamily="34" charset="0"/>
              </a:rPr>
              <a:t>2014</a:t>
            </a:r>
            <a:r>
              <a:rPr lang="it-IT" altLang="it-IT" sz="3000" dirty="0" smtClean="0">
                <a:solidFill>
                  <a:srgbClr val="180490"/>
                </a:solidFill>
                <a:latin typeface="Tahoma" pitchFamily="34" charset="0"/>
              </a:rPr>
              <a:t> </a:t>
            </a:r>
            <a:r>
              <a:rPr lang="it-IT" altLang="it-IT" sz="3000" dirty="0">
                <a:solidFill>
                  <a:srgbClr val="180490"/>
                </a:solidFill>
                <a:latin typeface="Tahoma" pitchFamily="34" charset="0"/>
              </a:rPr>
              <a:t>-</a:t>
            </a:r>
            <a:r>
              <a:rPr lang="it-IT" altLang="it-IT" sz="2400" dirty="0">
                <a:solidFill>
                  <a:srgbClr val="31059F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062" name="Rectangle 25"/>
          <p:cNvSpPr>
            <a:spLocks noChangeArrowheads="1"/>
          </p:cNvSpPr>
          <p:nvPr/>
        </p:nvSpPr>
        <p:spPr bwMode="auto">
          <a:xfrm>
            <a:off x="0" y="2349500"/>
            <a:ext cx="3419475" cy="2689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-25566688" y="3822700"/>
            <a:ext cx="8997950" cy="4349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064" name="Rectangle 27"/>
          <p:cNvSpPr>
            <a:spLocks noChangeArrowheads="1"/>
          </p:cNvSpPr>
          <p:nvPr/>
        </p:nvSpPr>
        <p:spPr bwMode="auto">
          <a:xfrm>
            <a:off x="-25887363" y="4005263"/>
            <a:ext cx="8997950" cy="18097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89A7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65" name="Rectangle 28"/>
          <p:cNvSpPr>
            <a:spLocks noChangeArrowheads="1"/>
          </p:cNvSpPr>
          <p:nvPr/>
        </p:nvSpPr>
        <p:spPr bwMode="auto">
          <a:xfrm>
            <a:off x="1116013" y="2671763"/>
            <a:ext cx="2232025" cy="1765300"/>
          </a:xfrm>
          <a:prstGeom prst="rect">
            <a:avLst/>
          </a:prstGeom>
          <a:solidFill>
            <a:srgbClr val="3E14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66" name="Rectangle 29"/>
          <p:cNvSpPr>
            <a:spLocks noChangeArrowheads="1"/>
          </p:cNvSpPr>
          <p:nvPr/>
        </p:nvSpPr>
        <p:spPr bwMode="auto">
          <a:xfrm>
            <a:off x="323850" y="3357563"/>
            <a:ext cx="3024188" cy="1800225"/>
          </a:xfrm>
          <a:prstGeom prst="rect">
            <a:avLst/>
          </a:prstGeom>
          <a:solidFill>
            <a:srgbClr val="3E14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1042988" y="4941888"/>
            <a:ext cx="1584325" cy="1150937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0" y="1341438"/>
            <a:ext cx="1593850" cy="1323975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0" y="4581525"/>
            <a:ext cx="1476375" cy="151130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graphicFrame>
        <p:nvGraphicFramePr>
          <p:cNvPr id="2070" name="Object 35"/>
          <p:cNvGraphicFramePr>
            <a:graphicFrameLocks noGrp="1" noChangeAspect="1"/>
          </p:cNvGraphicFramePr>
          <p:nvPr>
            <p:ph sz="half" idx="1"/>
          </p:nvPr>
        </p:nvGraphicFramePr>
        <p:xfrm>
          <a:off x="1187450" y="2708275"/>
          <a:ext cx="2085975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Fotografia di Photo Editor" r:id="rId4" imgW="9364382" imgH="9371429" progId="MSPhotoEd.3">
                  <p:embed/>
                </p:oleObj>
              </mc:Choice>
              <mc:Fallback>
                <p:oleObj name="Fotografia di Photo Editor" r:id="rId4" imgW="9364382" imgH="93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708275"/>
                        <a:ext cx="2085975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8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data 3"/>
          <p:cNvSpPr>
            <a:spLocks noGrp="1"/>
          </p:cNvSpPr>
          <p:nvPr>
            <p:ph type="dt" sz="quarter" idx="10"/>
          </p:nvPr>
        </p:nvSpPr>
        <p:spPr>
          <a:xfrm>
            <a:off x="-10367" y="6525344"/>
            <a:ext cx="4510360" cy="332656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200" dirty="0">
                <a:solidFill>
                  <a:srgbClr val="180490"/>
                </a:solidFill>
                <a:latin typeface="Tahoma" pitchFamily="34" charset="0"/>
              </a:rPr>
              <a:t>Camera di Commercio I.A.A. di Trento – Ufficio Studi e Ricerche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/>
          <a:lstStyle/>
          <a:p>
            <a:pPr eaLnBrk="1" hangingPunct="1"/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 - Artigianato - </a:t>
            </a:r>
            <a:b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Andamento della </a:t>
            </a:r>
            <a:r>
              <a:rPr lang="it-IT" altLang="it-IT" sz="2400" kern="1200" dirty="0" err="1">
                <a:solidFill>
                  <a:srgbClr val="180490"/>
                </a:solidFill>
                <a:latin typeface="Tahoma" pitchFamily="34" charset="0"/>
              </a:rPr>
              <a:t>var</a:t>
            </a: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. tendenziale di fatturato, </a:t>
            </a:r>
            <a:b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valore della produzione e occupazione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578080" y="6588660"/>
            <a:ext cx="156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* Scala di destra</a:t>
            </a:r>
            <a:endParaRPr lang="it-IT" sz="1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7762"/>
            <a:ext cx="8289948" cy="353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data 4"/>
          <p:cNvSpPr>
            <a:spLocks noGrp="1"/>
          </p:cNvSpPr>
          <p:nvPr>
            <p:ph type="dt" sz="quarter" idx="10"/>
          </p:nvPr>
        </p:nvSpPr>
        <p:spPr>
          <a:xfrm>
            <a:off x="1" y="6525343"/>
            <a:ext cx="4788024" cy="340315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200" dirty="0">
                <a:solidFill>
                  <a:srgbClr val="180490"/>
                </a:solidFill>
                <a:latin typeface="Tahoma" pitchFamily="34" charset="0"/>
              </a:rPr>
              <a:t>Camera di Commercio I.A.A. di Trento – Ufficio Studi e Ricerche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1287462"/>
          </a:xfrm>
        </p:spPr>
        <p:txBody>
          <a:bodyPr/>
          <a:lstStyle/>
          <a:p>
            <a:pPr eaLnBrk="1" hangingPunct="1"/>
            <a:r>
              <a:rPr lang="it-IT" altLang="it-IT" sz="3000" dirty="0" smtClean="0">
                <a:latin typeface="Tahoma" pitchFamily="34" charset="0"/>
              </a:rPr>
              <a:t> </a:t>
            </a: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- Estrattive - </a:t>
            </a:r>
            <a:b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Andamento della </a:t>
            </a:r>
            <a:r>
              <a:rPr lang="it-IT" altLang="it-IT" sz="2400" kern="1200" dirty="0" err="1">
                <a:solidFill>
                  <a:srgbClr val="180490"/>
                </a:solidFill>
                <a:latin typeface="Tahoma" pitchFamily="34" charset="0"/>
              </a:rPr>
              <a:t>var</a:t>
            </a: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. tendenziale di fatturato, </a:t>
            </a:r>
            <a:b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valore della produzione e occupazione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578080" y="6588660"/>
            <a:ext cx="156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* Scala di destra</a:t>
            </a:r>
            <a:endParaRPr lang="it-IT" sz="1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08238"/>
            <a:ext cx="8234981" cy="354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data 4"/>
          <p:cNvSpPr>
            <a:spLocks noGrp="1"/>
          </p:cNvSpPr>
          <p:nvPr>
            <p:ph type="dt" sz="quarter" idx="10"/>
          </p:nvPr>
        </p:nvSpPr>
        <p:spPr>
          <a:xfrm>
            <a:off x="0" y="6525345"/>
            <a:ext cx="4607991" cy="316650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200" dirty="0">
                <a:solidFill>
                  <a:srgbClr val="180490"/>
                </a:solidFill>
                <a:latin typeface="Tahoma" pitchFamily="34" charset="0"/>
              </a:rPr>
              <a:t>Camera di Commercio I.A.A. di Trento – Ufficio Studi e Ricerche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-248" y="764704"/>
            <a:ext cx="9144000" cy="1215008"/>
          </a:xfrm>
        </p:spPr>
        <p:txBody>
          <a:bodyPr/>
          <a:lstStyle/>
          <a:p>
            <a:pPr eaLnBrk="1" hangingPunct="1"/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 - Costruzioni - </a:t>
            </a:r>
            <a:b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Andamento della </a:t>
            </a:r>
            <a:r>
              <a:rPr lang="it-IT" altLang="it-IT" sz="2400" kern="1200" dirty="0" err="1">
                <a:solidFill>
                  <a:srgbClr val="180490"/>
                </a:solidFill>
                <a:latin typeface="Tahoma" pitchFamily="34" charset="0"/>
              </a:rPr>
              <a:t>var</a:t>
            </a: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. tendenziale di </a:t>
            </a:r>
            <a:r>
              <a:rPr lang="it-IT" altLang="it-IT" sz="2400" kern="1200" dirty="0" smtClean="0">
                <a:solidFill>
                  <a:srgbClr val="180490"/>
                </a:solidFill>
                <a:latin typeface="Tahoma" pitchFamily="34" charset="0"/>
              </a:rPr>
              <a:t>fatturato,</a:t>
            </a:r>
            <a:br>
              <a:rPr lang="it-IT" altLang="it-IT" sz="2400" kern="1200" dirty="0" smtClean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 smtClean="0">
                <a:solidFill>
                  <a:srgbClr val="180490"/>
                </a:solidFill>
                <a:latin typeface="Tahoma" pitchFamily="34" charset="0"/>
              </a:rPr>
              <a:t>valore </a:t>
            </a: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della produzione e occupazione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578080" y="6588660"/>
            <a:ext cx="156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* Scala di destra</a:t>
            </a:r>
            <a:endParaRPr lang="it-IT" sz="1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280920" cy="361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data 4"/>
          <p:cNvSpPr>
            <a:spLocks noGrp="1"/>
          </p:cNvSpPr>
          <p:nvPr>
            <p:ph type="dt" sz="quarter" idx="10"/>
          </p:nvPr>
        </p:nvSpPr>
        <p:spPr>
          <a:xfrm>
            <a:off x="-21828" y="6491610"/>
            <a:ext cx="4607991" cy="359618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200" dirty="0">
                <a:solidFill>
                  <a:srgbClr val="180490"/>
                </a:solidFill>
                <a:latin typeface="Tahoma" pitchFamily="34" charset="0"/>
              </a:rPr>
              <a:t>Camera di Commercio I.A.A. di Trento – Ufficio Studi e Ricerche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000" dirty="0" smtClean="0">
                <a:latin typeface="Tahoma" pitchFamily="34" charset="0"/>
              </a:rPr>
              <a:t> </a:t>
            </a: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- Commercio all’ingrosso - </a:t>
            </a:r>
            <a:b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Andamento della </a:t>
            </a:r>
            <a:r>
              <a:rPr lang="it-IT" altLang="it-IT" sz="2400" kern="1200" dirty="0" err="1">
                <a:solidFill>
                  <a:srgbClr val="180490"/>
                </a:solidFill>
                <a:latin typeface="Tahoma" pitchFamily="34" charset="0"/>
              </a:rPr>
              <a:t>var</a:t>
            </a: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. tendenziale di </a:t>
            </a:r>
            <a:r>
              <a:rPr lang="it-IT" altLang="it-IT" sz="2400" kern="1200" dirty="0" smtClean="0">
                <a:solidFill>
                  <a:srgbClr val="180490"/>
                </a:solidFill>
                <a:latin typeface="Tahoma" pitchFamily="34" charset="0"/>
              </a:rPr>
              <a:t>fatturato,</a:t>
            </a:r>
            <a:br>
              <a:rPr lang="it-IT" altLang="it-IT" sz="2400" kern="1200" dirty="0" smtClean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 smtClean="0">
                <a:solidFill>
                  <a:srgbClr val="180490"/>
                </a:solidFill>
                <a:latin typeface="Tahoma" pitchFamily="34" charset="0"/>
              </a:rPr>
              <a:t>occupazione </a:t>
            </a: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e </a:t>
            </a:r>
            <a:r>
              <a:rPr lang="it-IT" altLang="it-IT" sz="2400" kern="1200" dirty="0" smtClean="0">
                <a:solidFill>
                  <a:srgbClr val="180490"/>
                </a:solidFill>
                <a:latin typeface="Tahoma" pitchFamily="34" charset="0"/>
              </a:rPr>
              <a:t>rimanenze</a:t>
            </a:r>
            <a:endParaRPr lang="it-IT" altLang="it-IT" sz="2400" kern="1200" dirty="0">
              <a:solidFill>
                <a:srgbClr val="180490"/>
              </a:solidFill>
              <a:latin typeface="Tahom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78080" y="6588660"/>
            <a:ext cx="156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* Scala di destra</a:t>
            </a:r>
            <a:endParaRPr lang="it-IT" sz="1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22197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data 4"/>
          <p:cNvSpPr>
            <a:spLocks noGrp="1"/>
          </p:cNvSpPr>
          <p:nvPr>
            <p:ph type="dt" sz="quarter" idx="10"/>
          </p:nvPr>
        </p:nvSpPr>
        <p:spPr>
          <a:xfrm>
            <a:off x="0" y="6491610"/>
            <a:ext cx="4607991" cy="359618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200" dirty="0">
                <a:solidFill>
                  <a:srgbClr val="180490"/>
                </a:solidFill>
                <a:latin typeface="Tahoma" pitchFamily="34" charset="0"/>
              </a:rPr>
              <a:t>Camera di Commercio I.A.A. di Trento – Ufficio Studi e Ricerche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000" dirty="0" smtClean="0">
                <a:latin typeface="Tahoma" pitchFamily="34" charset="0"/>
              </a:rPr>
              <a:t> </a:t>
            </a: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- Commercio al dettaglio - </a:t>
            </a:r>
            <a:b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Andamento della </a:t>
            </a:r>
            <a:r>
              <a:rPr lang="it-IT" altLang="it-IT" sz="2400" kern="1200" dirty="0" err="1">
                <a:solidFill>
                  <a:srgbClr val="180490"/>
                </a:solidFill>
                <a:latin typeface="Tahoma" pitchFamily="34" charset="0"/>
              </a:rPr>
              <a:t>var</a:t>
            </a: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. tendenziale di </a:t>
            </a:r>
            <a:r>
              <a:rPr lang="it-IT" altLang="it-IT" sz="2400" kern="1200" dirty="0" smtClean="0">
                <a:solidFill>
                  <a:srgbClr val="180490"/>
                </a:solidFill>
                <a:latin typeface="Tahoma" pitchFamily="34" charset="0"/>
              </a:rPr>
              <a:t>fatturato,</a:t>
            </a:r>
            <a:br>
              <a:rPr lang="it-IT" altLang="it-IT" sz="2400" kern="1200" dirty="0" smtClean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 smtClean="0">
                <a:solidFill>
                  <a:srgbClr val="180490"/>
                </a:solidFill>
                <a:latin typeface="Tahoma" pitchFamily="34" charset="0"/>
              </a:rPr>
              <a:t>occupazione </a:t>
            </a: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e </a:t>
            </a:r>
            <a:r>
              <a:rPr lang="it-IT" altLang="it-IT" sz="2400" kern="1200" dirty="0" smtClean="0">
                <a:solidFill>
                  <a:srgbClr val="180490"/>
                </a:solidFill>
                <a:latin typeface="Tahoma" pitchFamily="34" charset="0"/>
              </a:rPr>
              <a:t>rimanenze</a:t>
            </a:r>
            <a:endParaRPr lang="it-IT" altLang="it-IT" sz="2400" kern="1200" dirty="0">
              <a:solidFill>
                <a:srgbClr val="180490"/>
              </a:solidFill>
              <a:latin typeface="Tahom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78080" y="6588660"/>
            <a:ext cx="156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* Scala di destra</a:t>
            </a:r>
            <a:endParaRPr lang="it-IT" sz="1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20888"/>
            <a:ext cx="824818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data 4"/>
          <p:cNvSpPr>
            <a:spLocks noGrp="1"/>
          </p:cNvSpPr>
          <p:nvPr>
            <p:ph type="dt" sz="quarter" idx="10"/>
          </p:nvPr>
        </p:nvSpPr>
        <p:spPr>
          <a:xfrm>
            <a:off x="0" y="6498382"/>
            <a:ext cx="4607991" cy="359618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200" dirty="0">
                <a:solidFill>
                  <a:srgbClr val="180490"/>
                </a:solidFill>
                <a:latin typeface="Tahoma" pitchFamily="34" charset="0"/>
              </a:rPr>
              <a:t>Camera di Commercio I.A.A. di Trento – Ufficio Studi e Ricerche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000" dirty="0" smtClean="0">
                <a:latin typeface="Tahoma" pitchFamily="34" charset="0"/>
              </a:rPr>
              <a:t> </a:t>
            </a: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- Autotrasporto merci - </a:t>
            </a:r>
            <a:b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Andamento della </a:t>
            </a:r>
            <a:r>
              <a:rPr lang="it-IT" altLang="it-IT" sz="2400" kern="1200" dirty="0" err="1">
                <a:solidFill>
                  <a:srgbClr val="180490"/>
                </a:solidFill>
                <a:latin typeface="Tahoma" pitchFamily="34" charset="0"/>
              </a:rPr>
              <a:t>var</a:t>
            </a: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. tendenziale di fatturato, </a:t>
            </a:r>
            <a:b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valore della produzione e occupazione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578080" y="6588660"/>
            <a:ext cx="156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* Scala di destra</a:t>
            </a:r>
            <a:endParaRPr lang="it-IT" sz="1200" dirty="0"/>
          </a:p>
        </p:txBody>
      </p:sp>
      <p:sp>
        <p:nvSpPr>
          <p:cNvPr id="7" name="CasellaDiTesto 1"/>
          <p:cNvSpPr txBox="1"/>
          <p:nvPr/>
        </p:nvSpPr>
        <p:spPr>
          <a:xfrm>
            <a:off x="6804248" y="5733256"/>
            <a:ext cx="64806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/>
              <a:t>*</a:t>
            </a:r>
            <a:endParaRPr lang="it-IT" sz="11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18469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data 4"/>
          <p:cNvSpPr>
            <a:spLocks noGrp="1"/>
          </p:cNvSpPr>
          <p:nvPr>
            <p:ph type="dt" sz="quarter" idx="10"/>
          </p:nvPr>
        </p:nvSpPr>
        <p:spPr>
          <a:xfrm>
            <a:off x="0" y="6517010"/>
            <a:ext cx="4644008" cy="359618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200">
                <a:solidFill>
                  <a:srgbClr val="180490"/>
                </a:solidFill>
                <a:latin typeface="Tahoma" pitchFamily="34" charset="0"/>
              </a:rPr>
              <a:t>Camera di Commercio I.A.A. di Trento – Ufficio Studi e Ricerche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1215008"/>
          </a:xfrm>
        </p:spPr>
        <p:txBody>
          <a:bodyPr/>
          <a:lstStyle/>
          <a:p>
            <a:pPr eaLnBrk="1" hangingPunct="1"/>
            <a:r>
              <a:rPr lang="it-IT" altLang="it-IT" sz="3000" dirty="0" smtClean="0">
                <a:latin typeface="Tahoma" pitchFamily="34" charset="0"/>
              </a:rPr>
              <a:t> </a:t>
            </a: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- Servizi alle imprese e terziario avanzato - </a:t>
            </a:r>
            <a:b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Andamento della </a:t>
            </a:r>
            <a:r>
              <a:rPr lang="it-IT" altLang="it-IT" sz="2400" kern="1200" dirty="0" err="1">
                <a:solidFill>
                  <a:srgbClr val="180490"/>
                </a:solidFill>
                <a:latin typeface="Tahoma" pitchFamily="34" charset="0"/>
              </a:rPr>
              <a:t>var</a:t>
            </a: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. tendenziale di fatturato, </a:t>
            </a:r>
            <a:b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valore della produzione e occupazione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578080" y="6588660"/>
            <a:ext cx="156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* Scala di destra</a:t>
            </a:r>
            <a:endParaRPr lang="it-IT" sz="1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03143"/>
            <a:ext cx="8202039" cy="371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data 3"/>
          <p:cNvSpPr>
            <a:spLocks noGrp="1"/>
          </p:cNvSpPr>
          <p:nvPr>
            <p:ph type="dt" sz="quarter" idx="10"/>
          </p:nvPr>
        </p:nvSpPr>
        <p:spPr>
          <a:xfrm>
            <a:off x="0" y="6525344"/>
            <a:ext cx="4679999" cy="332656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200" dirty="0">
                <a:solidFill>
                  <a:srgbClr val="180490"/>
                </a:solidFill>
                <a:latin typeface="Tahoma" pitchFamily="34" charset="0"/>
              </a:rPr>
              <a:t>Camera di Commercio I.A.A. di Trento – Ufficio Studi e Ricerche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0" y="620713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altLang="it-IT" sz="3000" dirty="0">
                <a:solidFill>
                  <a:schemeClr val="tx2"/>
                </a:solidFill>
                <a:latin typeface="Tahoma" pitchFamily="34" charset="0"/>
              </a:rPr>
              <a:t> </a:t>
            </a:r>
            <a:br>
              <a:rPr lang="it-IT" altLang="it-IT" sz="3000" dirty="0">
                <a:solidFill>
                  <a:schemeClr val="tx2"/>
                </a:solidFill>
                <a:latin typeface="Tahoma" pitchFamily="34" charset="0"/>
              </a:rPr>
            </a:br>
            <a:r>
              <a:rPr lang="it-IT" altLang="it-IT" sz="2800" dirty="0">
                <a:solidFill>
                  <a:srgbClr val="180490"/>
                </a:solidFill>
                <a:latin typeface="Tahoma" pitchFamily="34" charset="0"/>
              </a:rPr>
              <a:t>LE OPINIONI DEGLI IMPRENDITORI  </a:t>
            </a:r>
            <a:r>
              <a:rPr lang="it-IT" altLang="it-IT" sz="3000" dirty="0">
                <a:solidFill>
                  <a:srgbClr val="180490"/>
                </a:solidFill>
                <a:latin typeface="Tahoma" pitchFamily="34" charset="0"/>
              </a:rPr>
              <a:t/>
            </a:r>
            <a:br>
              <a:rPr lang="it-IT" altLang="it-IT" sz="3000" dirty="0">
                <a:solidFill>
                  <a:srgbClr val="180490"/>
                </a:solidFill>
                <a:latin typeface="Tahoma" pitchFamily="34" charset="0"/>
              </a:rPr>
            </a:br>
            <a:endParaRPr lang="it-IT" altLang="it-IT" sz="3000" dirty="0">
              <a:solidFill>
                <a:srgbClr val="180490"/>
              </a:solidFill>
              <a:latin typeface="Tahoma" pitchFamily="34" charset="0"/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14920" y="1250659"/>
            <a:ext cx="914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altLang="it-IT" sz="3000" dirty="0">
                <a:solidFill>
                  <a:schemeClr val="tx2"/>
                </a:solidFill>
                <a:latin typeface="Tahoma" pitchFamily="34" charset="0"/>
              </a:rPr>
              <a:t> </a:t>
            </a:r>
            <a:br>
              <a:rPr lang="it-IT" altLang="it-IT" sz="3000" dirty="0">
                <a:solidFill>
                  <a:schemeClr val="tx2"/>
                </a:solidFill>
                <a:latin typeface="Tahoma" pitchFamily="34" charset="0"/>
              </a:rPr>
            </a:br>
            <a:r>
              <a:rPr lang="it-IT" altLang="it-IT" sz="3000" dirty="0">
                <a:solidFill>
                  <a:srgbClr val="180490"/>
                </a:solidFill>
                <a:latin typeface="Tahoma" pitchFamily="34" charset="0"/>
              </a:rPr>
              <a:t>- </a:t>
            </a:r>
            <a:r>
              <a:rPr lang="it-IT" altLang="it-IT" sz="2800" dirty="0">
                <a:solidFill>
                  <a:srgbClr val="180490"/>
                </a:solidFill>
                <a:latin typeface="Tahoma" pitchFamily="34" charset="0"/>
              </a:rPr>
              <a:t>Questionario</a:t>
            </a:r>
            <a:r>
              <a:rPr lang="it-IT" altLang="it-IT" sz="3000" dirty="0">
                <a:solidFill>
                  <a:srgbClr val="180490"/>
                </a:solidFill>
                <a:latin typeface="Tahoma" pitchFamily="34" charset="0"/>
              </a:rPr>
              <a:t> -</a:t>
            </a:r>
            <a:r>
              <a:rPr lang="it-IT" altLang="it-IT" sz="3000" dirty="0">
                <a:solidFill>
                  <a:schemeClr val="tx2"/>
                </a:solidFill>
                <a:latin typeface="Tahoma" pitchFamily="34" charset="0"/>
              </a:rPr>
              <a:t>   </a:t>
            </a:r>
            <a:br>
              <a:rPr lang="it-IT" altLang="it-IT" sz="3000" dirty="0">
                <a:solidFill>
                  <a:schemeClr val="tx2"/>
                </a:solidFill>
                <a:latin typeface="Tahoma" pitchFamily="34" charset="0"/>
              </a:rPr>
            </a:br>
            <a:endParaRPr lang="it-IT" altLang="it-IT" sz="30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27584" y="170080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874093"/>
              </p:ext>
            </p:extLst>
          </p:nvPr>
        </p:nvGraphicFramePr>
        <p:xfrm>
          <a:off x="457200" y="1885474"/>
          <a:ext cx="8229600" cy="4236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Times New Roman"/>
                          <a:ea typeface="Times New Roman"/>
                        </a:rPr>
                        <a:t>Giudizio sulla situazione aziendale nel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Times New Roman"/>
                          <a:ea typeface="Times New Roman"/>
                        </a:rPr>
                        <a:t>trimestre di riferimento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Times New Roman"/>
                          <a:ea typeface="Times New Roman"/>
                        </a:rPr>
                        <a:t>Prospettive per il prossimo anno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Times New Roman"/>
                          <a:ea typeface="Times New Roman"/>
                        </a:rPr>
                        <a:t>rispetto al trimestre di riferimento</a:t>
                      </a:r>
                      <a:endParaRPr lang="it-IT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Come valuta la redditività/situazione economica della sua azienda?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Buona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Soddisfacente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Insoddisfacente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Ritiene che tra un anno la redditività/situazione economica della sua azienda sarà: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In crescita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Uguale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Inferiore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Come valuta la vostra capacità di competere con i concorrenti diretti?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Forte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Media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Debole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Ritiene che tra un anno la vostra capacità di competere con i concorrenti diretti sarà: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In crescita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Uguale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Inferiore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Come valuta la capacità competitiva dei suoi concorrenti diretti?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Forte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Media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Debole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Ritiene che tra un anno la capacità competitiva dei suoi concorrenti diretti sarà: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In crescita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Uguale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Inferiore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data 4"/>
          <p:cNvSpPr>
            <a:spLocks noGrp="1"/>
          </p:cNvSpPr>
          <p:nvPr>
            <p:ph type="dt" sz="quarter" idx="10"/>
          </p:nvPr>
        </p:nvSpPr>
        <p:spPr>
          <a:xfrm>
            <a:off x="0" y="6498382"/>
            <a:ext cx="4752007" cy="359618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200" dirty="0">
                <a:solidFill>
                  <a:srgbClr val="180490"/>
                </a:solidFill>
                <a:latin typeface="Tahoma" pitchFamily="34" charset="0"/>
              </a:rPr>
              <a:t>Camera di Commercio I.A.A. di Trento – Ufficio Studi e Ricerche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6644" y="1196752"/>
            <a:ext cx="9144000" cy="1008112"/>
          </a:xfrm>
        </p:spPr>
        <p:txBody>
          <a:bodyPr/>
          <a:lstStyle/>
          <a:p>
            <a:pPr eaLnBrk="1" hangingPunct="1"/>
            <a:r>
              <a:rPr lang="it-IT" altLang="it-IT" sz="3000" dirty="0" smtClean="0">
                <a:latin typeface="Tahoma" pitchFamily="34" charset="0"/>
              </a:rPr>
              <a:t> </a:t>
            </a:r>
            <a:br>
              <a:rPr lang="it-IT" altLang="it-IT" sz="3000" dirty="0" smtClean="0">
                <a:latin typeface="Tahoma" pitchFamily="34" charset="0"/>
              </a:rPr>
            </a:b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Giudizio sulla redditività e </a:t>
            </a:r>
            <a:b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situazione economica dell’impresa </a:t>
            </a:r>
            <a:r>
              <a:rPr lang="it-IT" altLang="it-IT" sz="3000" dirty="0" smtClean="0">
                <a:solidFill>
                  <a:srgbClr val="180490"/>
                </a:solidFill>
                <a:latin typeface="Tahoma" pitchFamily="34" charset="0"/>
              </a:rPr>
              <a:t/>
            </a:r>
            <a:br>
              <a:rPr lang="it-IT" altLang="it-IT" sz="3000" dirty="0" smtClean="0">
                <a:solidFill>
                  <a:srgbClr val="180490"/>
                </a:solidFill>
                <a:latin typeface="Tahoma" pitchFamily="34" charset="0"/>
              </a:rPr>
            </a:br>
            <a:endParaRPr lang="it-IT" altLang="it-IT" sz="3000" dirty="0" smtClean="0">
              <a:solidFill>
                <a:srgbClr val="180490"/>
              </a:solidFill>
              <a:latin typeface="Tahoma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92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altLang="it-IT" sz="3000" dirty="0">
                <a:solidFill>
                  <a:srgbClr val="000000"/>
                </a:solidFill>
                <a:latin typeface="Tahoma" pitchFamily="34" charset="0"/>
              </a:rPr>
              <a:t> </a:t>
            </a:r>
            <a:br>
              <a:rPr lang="it-IT" altLang="it-IT" sz="3000" dirty="0">
                <a:solidFill>
                  <a:srgbClr val="000000"/>
                </a:solidFill>
                <a:latin typeface="Tahoma" pitchFamily="34" charset="0"/>
              </a:rPr>
            </a:br>
            <a:r>
              <a:rPr lang="it-IT" altLang="it-IT" sz="2800" dirty="0">
                <a:solidFill>
                  <a:srgbClr val="180490"/>
                </a:solidFill>
                <a:latin typeface="Tahoma" pitchFamily="34" charset="0"/>
              </a:rPr>
              <a:t>LE OPINIONI DEGLI IMPRENDITORI  </a:t>
            </a:r>
            <a:r>
              <a:rPr lang="it-IT" altLang="it-IT" sz="3000" dirty="0">
                <a:solidFill>
                  <a:srgbClr val="180490"/>
                </a:solidFill>
                <a:latin typeface="Tahoma" pitchFamily="34" charset="0"/>
              </a:rPr>
              <a:t/>
            </a:r>
            <a:br>
              <a:rPr lang="it-IT" altLang="it-IT" sz="3000" dirty="0">
                <a:solidFill>
                  <a:srgbClr val="180490"/>
                </a:solidFill>
                <a:latin typeface="Tahoma" pitchFamily="34" charset="0"/>
              </a:rPr>
            </a:br>
            <a:endParaRPr lang="it-IT" altLang="it-IT" sz="3000" dirty="0">
              <a:solidFill>
                <a:srgbClr val="180490"/>
              </a:solidFill>
              <a:latin typeface="Tahoma" pitchFamily="34" charset="0"/>
            </a:endParaRPr>
          </a:p>
        </p:txBody>
      </p:sp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9" y="2708920"/>
            <a:ext cx="828888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2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data 4"/>
          <p:cNvSpPr>
            <a:spLocks noGrp="1"/>
          </p:cNvSpPr>
          <p:nvPr>
            <p:ph type="dt" sz="quarter" idx="10"/>
          </p:nvPr>
        </p:nvSpPr>
        <p:spPr>
          <a:xfrm>
            <a:off x="0" y="6491610"/>
            <a:ext cx="4679999" cy="359618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200" dirty="0">
                <a:solidFill>
                  <a:srgbClr val="180490"/>
                </a:solidFill>
                <a:latin typeface="Tahoma" pitchFamily="34" charset="0"/>
              </a:rPr>
              <a:t>Camera di Commercio I.A.A. di Trento – Ufficio Studi e Ricerche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4744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000" dirty="0" smtClean="0">
                <a:latin typeface="Tahoma" pitchFamily="34" charset="0"/>
              </a:rPr>
              <a:t> </a:t>
            </a:r>
            <a:br>
              <a:rPr lang="it-IT" altLang="it-IT" sz="3000" dirty="0" smtClean="0">
                <a:latin typeface="Tahoma" pitchFamily="34" charset="0"/>
              </a:rPr>
            </a:b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Giudizio sulla redditività e </a:t>
            </a:r>
            <a:b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dirty="0">
                <a:solidFill>
                  <a:srgbClr val="180490"/>
                </a:solidFill>
                <a:latin typeface="Tahoma" pitchFamily="34" charset="0"/>
              </a:rPr>
              <a:t>situazione economica dell’impresa </a:t>
            </a:r>
            <a:r>
              <a:rPr lang="it-IT" altLang="it-IT" sz="3000" dirty="0" smtClean="0">
                <a:solidFill>
                  <a:srgbClr val="180490"/>
                </a:solidFill>
                <a:latin typeface="Tahoma" pitchFamily="34" charset="0"/>
              </a:rPr>
              <a:t/>
            </a:r>
            <a:br>
              <a:rPr lang="it-IT" altLang="it-IT" sz="3000" dirty="0" smtClean="0">
                <a:solidFill>
                  <a:srgbClr val="180490"/>
                </a:solidFill>
                <a:latin typeface="Tahoma" pitchFamily="34" charset="0"/>
              </a:rPr>
            </a:br>
            <a:endParaRPr lang="it-IT" altLang="it-IT" sz="3000" dirty="0" smtClean="0">
              <a:solidFill>
                <a:srgbClr val="180490"/>
              </a:solidFill>
              <a:latin typeface="Tahoma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404664"/>
            <a:ext cx="9144000" cy="107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altLang="it-IT" sz="3000" dirty="0">
                <a:solidFill>
                  <a:srgbClr val="000000"/>
                </a:solidFill>
                <a:latin typeface="Tahoma" pitchFamily="34" charset="0"/>
              </a:rPr>
              <a:t> </a:t>
            </a:r>
            <a:br>
              <a:rPr lang="it-IT" altLang="it-IT" sz="3000" dirty="0">
                <a:solidFill>
                  <a:srgbClr val="000000"/>
                </a:solidFill>
                <a:latin typeface="Tahoma" pitchFamily="34" charset="0"/>
              </a:rPr>
            </a:br>
            <a:r>
              <a:rPr lang="it-IT" altLang="it-IT" sz="2800" dirty="0">
                <a:solidFill>
                  <a:srgbClr val="180490"/>
                </a:solidFill>
                <a:latin typeface="Tahoma" pitchFamily="34" charset="0"/>
              </a:rPr>
              <a:t>LE OPINIONI DEGLI IMPRENDITORI  </a:t>
            </a:r>
            <a:r>
              <a:rPr lang="it-IT" altLang="it-IT" sz="3000" dirty="0">
                <a:solidFill>
                  <a:srgbClr val="180490"/>
                </a:solidFill>
                <a:latin typeface="Tahoma" pitchFamily="34" charset="0"/>
              </a:rPr>
              <a:t/>
            </a:r>
            <a:br>
              <a:rPr lang="it-IT" altLang="it-IT" sz="3000" dirty="0">
                <a:solidFill>
                  <a:srgbClr val="180490"/>
                </a:solidFill>
                <a:latin typeface="Tahoma" pitchFamily="34" charset="0"/>
              </a:rPr>
            </a:br>
            <a:endParaRPr lang="it-IT" altLang="it-IT" sz="3000" dirty="0">
              <a:solidFill>
                <a:srgbClr val="180490"/>
              </a:solidFill>
              <a:latin typeface="Tahoma" pitchFamily="34" charset="0"/>
            </a:endParaRPr>
          </a:p>
        </p:txBody>
      </p:sp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56" y="2708920"/>
            <a:ext cx="756846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0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854546"/>
          </a:xfrm>
        </p:spPr>
        <p:txBody>
          <a:bodyPr/>
          <a:lstStyle/>
          <a:p>
            <a:pPr eaLnBrk="1" hangingPunct="1"/>
            <a:r>
              <a:rPr lang="it-IT" sz="2200" dirty="0">
                <a:solidFill>
                  <a:srgbClr val="180490"/>
                </a:solidFill>
                <a:latin typeface="Tahoma" pitchFamily="34" charset="0"/>
              </a:rPr>
              <a:t>PRODOTTO INTERNO LORDO</a:t>
            </a:r>
            <a:br>
              <a:rPr lang="it-IT" sz="22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sz="2200" dirty="0">
                <a:solidFill>
                  <a:srgbClr val="180490"/>
                </a:solidFill>
                <a:latin typeface="Tahoma" pitchFamily="34" charset="0"/>
              </a:rPr>
              <a:t>VARIAZIONI TENDENZIALI ANNI 2006 - 2015</a:t>
            </a:r>
          </a:p>
        </p:txBody>
      </p:sp>
      <p:sp>
        <p:nvSpPr>
          <p:cNvPr id="6186" name="Rectangle 49"/>
          <p:cNvSpPr>
            <a:spLocks noChangeArrowheads="1"/>
          </p:cNvSpPr>
          <p:nvPr/>
        </p:nvSpPr>
        <p:spPr bwMode="auto">
          <a:xfrm>
            <a:off x="2043113" y="3389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data 4"/>
          <p:cNvSpPr>
            <a:spLocks noGrp="1"/>
          </p:cNvSpPr>
          <p:nvPr>
            <p:ph type="dt" sz="quarter" idx="10"/>
          </p:nvPr>
        </p:nvSpPr>
        <p:spPr>
          <a:xfrm>
            <a:off x="0" y="6525766"/>
            <a:ext cx="4824535" cy="332234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1804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 di Commercio I.A.A. di Trento – Ufficio Studi e Ricerche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90675" y="3519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90675" y="3519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afico 9"/>
          <p:cNvGraphicFramePr>
            <a:graphicFrameLocks noGrp="1"/>
          </p:cNvGraphicFramePr>
          <p:nvPr/>
        </p:nvGraphicFramePr>
        <p:xfrm>
          <a:off x="-76932" y="395654"/>
          <a:ext cx="9297865" cy="606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835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333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data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180490"/>
                </a:solidFill>
                <a:latin typeface="Tahoma" pitchFamily="34" charset="0"/>
              </a:rPr>
              <a:t>Camera di Commercio I.A.A. di Trento – Ufficio Studi e Ricerche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468313" y="4652963"/>
            <a:ext cx="8675687" cy="714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052" name="Rectangle 50"/>
          <p:cNvSpPr>
            <a:spLocks noChangeArrowheads="1"/>
          </p:cNvSpPr>
          <p:nvPr/>
        </p:nvSpPr>
        <p:spPr bwMode="auto">
          <a:xfrm>
            <a:off x="395288" y="4579938"/>
            <a:ext cx="8748712" cy="7302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89A7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53" name="Rectangle 51"/>
          <p:cNvSpPr>
            <a:spLocks noChangeArrowheads="1"/>
          </p:cNvSpPr>
          <p:nvPr/>
        </p:nvSpPr>
        <p:spPr bwMode="auto">
          <a:xfrm>
            <a:off x="539750" y="4508500"/>
            <a:ext cx="8604250" cy="74613"/>
          </a:xfrm>
          <a:prstGeom prst="rect">
            <a:avLst/>
          </a:prstGeom>
          <a:gradFill rotWithShape="1">
            <a:gsLst>
              <a:gs pos="0">
                <a:srgbClr val="6DBDC3"/>
              </a:gs>
              <a:gs pos="100000">
                <a:srgbClr val="DCEF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it-IT" altLang="it-IT" sz="3200" b="1" smtClean="0">
                <a:solidFill>
                  <a:schemeClr val="bg1"/>
                </a:solidFill>
                <a:latin typeface="Century Gothic" pitchFamily="34" charset="0"/>
              </a:rPr>
            </a:br>
            <a:endParaRPr lang="it-IT" altLang="it-IT" sz="3200" smtClean="0">
              <a:solidFill>
                <a:schemeClr val="bg1"/>
              </a:solidFill>
            </a:endParaRPr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0" y="60213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>
              <a:solidFill>
                <a:srgbClr val="FFFF00"/>
              </a:solidFill>
            </a:endParaRPr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62199838" y="1773238"/>
            <a:ext cx="71343838" cy="9909175"/>
          </a:xfrm>
          <a:noFill/>
        </p:spPr>
        <p:txBody>
          <a:bodyPr/>
          <a:lstStyle/>
          <a:p>
            <a:pPr eaLnBrk="1" hangingPunct="1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7" name="Rectangle 14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763713" y="765175"/>
            <a:ext cx="432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60" name="Text Box 18"/>
          <p:cNvSpPr txBox="1">
            <a:spLocks noChangeArrowheads="1"/>
          </p:cNvSpPr>
          <p:nvPr/>
        </p:nvSpPr>
        <p:spPr bwMode="auto">
          <a:xfrm>
            <a:off x="2051050" y="1844675"/>
            <a:ext cx="4897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62" name="Rectangle 25"/>
          <p:cNvSpPr>
            <a:spLocks noChangeArrowheads="1"/>
          </p:cNvSpPr>
          <p:nvPr/>
        </p:nvSpPr>
        <p:spPr bwMode="auto">
          <a:xfrm>
            <a:off x="0" y="2349500"/>
            <a:ext cx="3419475" cy="2689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-25566688" y="3822700"/>
            <a:ext cx="8997950" cy="4349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064" name="Rectangle 27"/>
          <p:cNvSpPr>
            <a:spLocks noChangeArrowheads="1"/>
          </p:cNvSpPr>
          <p:nvPr/>
        </p:nvSpPr>
        <p:spPr bwMode="auto">
          <a:xfrm>
            <a:off x="-25887363" y="4005263"/>
            <a:ext cx="8997950" cy="18097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89A7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65" name="Rectangle 28"/>
          <p:cNvSpPr>
            <a:spLocks noChangeArrowheads="1"/>
          </p:cNvSpPr>
          <p:nvPr/>
        </p:nvSpPr>
        <p:spPr bwMode="auto">
          <a:xfrm>
            <a:off x="1116013" y="2671763"/>
            <a:ext cx="2232025" cy="1765300"/>
          </a:xfrm>
          <a:prstGeom prst="rect">
            <a:avLst/>
          </a:prstGeom>
          <a:solidFill>
            <a:srgbClr val="3E14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066" name="Rectangle 29"/>
          <p:cNvSpPr>
            <a:spLocks noChangeArrowheads="1"/>
          </p:cNvSpPr>
          <p:nvPr/>
        </p:nvSpPr>
        <p:spPr bwMode="auto">
          <a:xfrm>
            <a:off x="323850" y="3357563"/>
            <a:ext cx="3024188" cy="1800225"/>
          </a:xfrm>
          <a:prstGeom prst="rect">
            <a:avLst/>
          </a:prstGeom>
          <a:solidFill>
            <a:srgbClr val="3E14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1042988" y="4941888"/>
            <a:ext cx="1584325" cy="1150937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0" y="1341438"/>
            <a:ext cx="1593850" cy="1323975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0" y="4581525"/>
            <a:ext cx="1476375" cy="151130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graphicFrame>
        <p:nvGraphicFramePr>
          <p:cNvPr id="2070" name="Object 35"/>
          <p:cNvGraphicFramePr>
            <a:graphicFrameLocks noGrp="1" noChangeAspect="1"/>
          </p:cNvGraphicFramePr>
          <p:nvPr>
            <p:ph sz="half" idx="1"/>
          </p:nvPr>
        </p:nvGraphicFramePr>
        <p:xfrm>
          <a:off x="1187450" y="2708275"/>
          <a:ext cx="2085975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Fotografia di Photo Editor" r:id="rId4" imgW="9364382" imgH="9371429" progId="MSPhotoEd.3">
                  <p:embed/>
                </p:oleObj>
              </mc:Choice>
              <mc:Fallback>
                <p:oleObj name="Fotografia di Photo Editor" r:id="rId4" imgW="9364382" imgH="93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708275"/>
                        <a:ext cx="2085975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7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86222"/>
            <a:ext cx="8229600" cy="854546"/>
          </a:xfrm>
        </p:spPr>
        <p:txBody>
          <a:bodyPr/>
          <a:lstStyle/>
          <a:p>
            <a:pPr eaLnBrk="1" hangingPunct="1"/>
            <a:r>
              <a:rPr lang="it-IT" sz="2200" dirty="0">
                <a:solidFill>
                  <a:srgbClr val="180490"/>
                </a:solidFill>
                <a:latin typeface="Tahoma" pitchFamily="34" charset="0"/>
              </a:rPr>
              <a:t>PRODOTTO INTERNO LORDO - AREA EURO</a:t>
            </a:r>
            <a:br>
              <a:rPr lang="it-IT" sz="2200" dirty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sz="2200" dirty="0">
                <a:solidFill>
                  <a:srgbClr val="180490"/>
                </a:solidFill>
                <a:latin typeface="Tahoma" pitchFamily="34" charset="0"/>
              </a:rPr>
              <a:t>VARIAZIONI TENDENZIALI </a:t>
            </a:r>
            <a:r>
              <a:rPr lang="it-IT" sz="2200" dirty="0" smtClean="0">
                <a:solidFill>
                  <a:srgbClr val="180490"/>
                </a:solidFill>
                <a:latin typeface="Tahoma" pitchFamily="34" charset="0"/>
              </a:rPr>
              <a:t> 1</a:t>
            </a:r>
            <a:r>
              <a:rPr lang="it-IT" sz="2200" dirty="0">
                <a:solidFill>
                  <a:srgbClr val="180490"/>
                </a:solidFill>
                <a:latin typeface="Tahoma" pitchFamily="34" charset="0"/>
              </a:rPr>
              <a:t>° trim 2013 - </a:t>
            </a:r>
            <a:r>
              <a:rPr lang="it-IT" sz="2200" dirty="0" smtClean="0">
                <a:solidFill>
                  <a:srgbClr val="180490"/>
                </a:solidFill>
                <a:latin typeface="Tahoma" pitchFamily="34" charset="0"/>
              </a:rPr>
              <a:t>4° </a:t>
            </a:r>
            <a:r>
              <a:rPr lang="it-IT" sz="2200" dirty="0">
                <a:solidFill>
                  <a:srgbClr val="180490"/>
                </a:solidFill>
                <a:latin typeface="Tahoma" pitchFamily="34" charset="0"/>
              </a:rPr>
              <a:t>trim. </a:t>
            </a:r>
            <a:r>
              <a:rPr lang="it-IT" sz="2200" dirty="0" smtClean="0">
                <a:solidFill>
                  <a:srgbClr val="180490"/>
                </a:solidFill>
                <a:latin typeface="Tahoma" pitchFamily="34" charset="0"/>
              </a:rPr>
              <a:t>2014</a:t>
            </a:r>
          </a:p>
        </p:txBody>
      </p:sp>
      <p:sp>
        <p:nvSpPr>
          <p:cNvPr id="6186" name="Rectangle 49"/>
          <p:cNvSpPr>
            <a:spLocks noChangeArrowheads="1"/>
          </p:cNvSpPr>
          <p:nvPr/>
        </p:nvSpPr>
        <p:spPr bwMode="auto">
          <a:xfrm>
            <a:off x="2043113" y="3389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data 4"/>
          <p:cNvSpPr>
            <a:spLocks noGrp="1"/>
          </p:cNvSpPr>
          <p:nvPr>
            <p:ph type="dt" sz="quarter" idx="10"/>
          </p:nvPr>
        </p:nvSpPr>
        <p:spPr>
          <a:xfrm>
            <a:off x="0" y="6525766"/>
            <a:ext cx="4824535" cy="332234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1804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 di Commercio I.A.A. di Trento – Ufficio Studi e Ricerche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90675" y="3519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90675" y="3519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a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56330"/>
              </p:ext>
            </p:extLst>
          </p:nvPr>
        </p:nvGraphicFramePr>
        <p:xfrm>
          <a:off x="107504" y="766778"/>
          <a:ext cx="8823661" cy="570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2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854546"/>
          </a:xfrm>
        </p:spPr>
        <p:txBody>
          <a:bodyPr/>
          <a:lstStyle/>
          <a:p>
            <a:pPr eaLnBrk="1" hangingPunct="1"/>
            <a:r>
              <a:rPr lang="it-IT" sz="2200" dirty="0">
                <a:solidFill>
                  <a:srgbClr val="180490"/>
                </a:solidFill>
                <a:latin typeface="Tahoma" pitchFamily="34" charset="0"/>
              </a:rPr>
              <a:t>CONTI ECONOMICI TRIMESTRALI - VARIAZIONI </a:t>
            </a:r>
            <a:r>
              <a:rPr lang="it-IT" sz="2200" dirty="0" smtClean="0">
                <a:solidFill>
                  <a:srgbClr val="180490"/>
                </a:solidFill>
                <a:latin typeface="Tahoma" pitchFamily="34" charset="0"/>
              </a:rPr>
              <a:t>TENDENZIALI</a:t>
            </a:r>
          </a:p>
        </p:txBody>
      </p:sp>
      <p:sp>
        <p:nvSpPr>
          <p:cNvPr id="6186" name="Rectangle 49"/>
          <p:cNvSpPr>
            <a:spLocks noChangeArrowheads="1"/>
          </p:cNvSpPr>
          <p:nvPr/>
        </p:nvSpPr>
        <p:spPr bwMode="auto">
          <a:xfrm>
            <a:off x="2043113" y="3389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data 4"/>
          <p:cNvSpPr>
            <a:spLocks noGrp="1"/>
          </p:cNvSpPr>
          <p:nvPr>
            <p:ph type="dt" sz="quarter" idx="10"/>
          </p:nvPr>
        </p:nvSpPr>
        <p:spPr>
          <a:xfrm>
            <a:off x="0" y="6525766"/>
            <a:ext cx="4824535" cy="332234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1804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 di Commercio I.A.A. di Trento – Ufficio Studi e Ricerche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90675" y="3519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90675" y="3519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a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23155"/>
              </p:ext>
            </p:extLst>
          </p:nvPr>
        </p:nvGraphicFramePr>
        <p:xfrm>
          <a:off x="104314" y="1556792"/>
          <a:ext cx="9039686" cy="496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63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4"/>
          <p:cNvSpPr>
            <a:spLocks noGrp="1"/>
          </p:cNvSpPr>
          <p:nvPr>
            <p:ph type="dt" sz="quarter" idx="10"/>
          </p:nvPr>
        </p:nvSpPr>
        <p:spPr>
          <a:xfrm>
            <a:off x="0" y="6525766"/>
            <a:ext cx="4824535" cy="332234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1804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 di Commercio I.A.A. di Trento – Ufficio Studi e Ricerche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578080" y="6588660"/>
            <a:ext cx="156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* Scala di destra</a:t>
            </a:r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>
            <a:off x="1600891" y="980728"/>
            <a:ext cx="6219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it-IT" sz="2400" b="0" i="0" u="none" strike="noStrike" kern="1200" baseline="0" dirty="0">
                <a:solidFill>
                  <a:srgbClr val="180490"/>
                </a:solidFill>
                <a:latin typeface="Tahoma" pitchFamily="34" charset="0"/>
                <a:ea typeface="+mj-ea"/>
                <a:cs typeface="+mj-cs"/>
              </a:defRPr>
            </a:pPr>
            <a:r>
              <a:rPr lang="en-US" dirty="0" err="1">
                <a:solidFill>
                  <a:srgbClr val="180490"/>
                </a:solidFill>
                <a:latin typeface="Tahoma" pitchFamily="34" charset="0"/>
              </a:rPr>
              <a:t>Dinamica</a:t>
            </a:r>
            <a:r>
              <a:rPr lang="en-US" dirty="0">
                <a:solidFill>
                  <a:srgbClr val="180490"/>
                </a:solidFill>
                <a:latin typeface="Tahoma" pitchFamily="34" charset="0"/>
              </a:rPr>
              <a:t> di </a:t>
            </a:r>
            <a:r>
              <a:rPr lang="en-US" dirty="0" err="1">
                <a:solidFill>
                  <a:srgbClr val="180490"/>
                </a:solidFill>
                <a:latin typeface="Tahoma" pitchFamily="34" charset="0"/>
              </a:rPr>
              <a:t>fatturato</a:t>
            </a:r>
            <a:r>
              <a:rPr lang="en-US" dirty="0">
                <a:solidFill>
                  <a:srgbClr val="180490"/>
                </a:solidFill>
                <a:latin typeface="Tahoma" pitchFamily="34" charset="0"/>
              </a:rPr>
              <a:t> e </a:t>
            </a:r>
            <a:r>
              <a:rPr lang="en-US" dirty="0" err="1">
                <a:solidFill>
                  <a:srgbClr val="180490"/>
                </a:solidFill>
                <a:latin typeface="Tahoma" pitchFamily="34" charset="0"/>
              </a:rPr>
              <a:t>occupazione</a:t>
            </a:r>
            <a:endParaRPr lang="en-US" dirty="0">
              <a:solidFill>
                <a:srgbClr val="180490"/>
              </a:solidFill>
              <a:latin typeface="Tahoma" pitchFamily="34" charset="0"/>
            </a:endParaRPr>
          </a:p>
          <a:p>
            <a:pPr algn="ctr">
              <a:defRPr lang="it-IT" sz="2400" b="0" i="0" u="none" strike="noStrike" kern="1200" baseline="0" dirty="0">
                <a:solidFill>
                  <a:srgbClr val="180490"/>
                </a:solidFill>
                <a:latin typeface="Tahoma" pitchFamily="34" charset="0"/>
                <a:ea typeface="+mj-ea"/>
                <a:cs typeface="+mj-cs"/>
              </a:defRPr>
            </a:pPr>
            <a:r>
              <a:rPr lang="en-US" dirty="0" err="1">
                <a:solidFill>
                  <a:srgbClr val="180490"/>
                </a:solidFill>
                <a:latin typeface="Tahoma" pitchFamily="34" charset="0"/>
              </a:rPr>
              <a:t>su</a:t>
            </a:r>
            <a:r>
              <a:rPr lang="en-US" dirty="0">
                <a:solidFill>
                  <a:srgbClr val="180490"/>
                </a:solidFill>
                <a:latin typeface="Tahoma" pitchFamily="34" charset="0"/>
              </a:rPr>
              <a:t> base </a:t>
            </a:r>
            <a:r>
              <a:rPr lang="en-US" dirty="0" err="1">
                <a:solidFill>
                  <a:srgbClr val="180490"/>
                </a:solidFill>
                <a:latin typeface="Tahoma" pitchFamily="34" charset="0"/>
              </a:rPr>
              <a:t>annua</a:t>
            </a:r>
            <a:endParaRPr lang="it-IT" dirty="0">
              <a:solidFill>
                <a:srgbClr val="180490"/>
              </a:solidFill>
              <a:latin typeface="Tahoma" pitchFamily="34" charset="0"/>
            </a:endParaRP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399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8211218" y="3403381"/>
            <a:ext cx="523695" cy="24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 smtClean="0"/>
              <a:t>-0,2</a:t>
            </a:r>
            <a:endParaRPr lang="it-IT" sz="13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211218" y="3861048"/>
            <a:ext cx="6070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 smtClean="0"/>
              <a:t>-0,8</a:t>
            </a:r>
            <a:endParaRPr lang="it-IT" sz="1300" b="1" dirty="0"/>
          </a:p>
        </p:txBody>
      </p:sp>
    </p:spTree>
    <p:extLst>
      <p:ext uri="{BB962C8B-B14F-4D97-AF65-F5344CB8AC3E}">
        <p14:creationId xmlns:p14="http://schemas.microsoft.com/office/powerpoint/2010/main" val="15139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4"/>
          <p:cNvSpPr>
            <a:spLocks noGrp="1"/>
          </p:cNvSpPr>
          <p:nvPr>
            <p:ph type="dt" sz="quarter" idx="10"/>
          </p:nvPr>
        </p:nvSpPr>
        <p:spPr>
          <a:xfrm>
            <a:off x="0" y="6525766"/>
            <a:ext cx="5256583" cy="332234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1804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 di Commercio I.A.A. di Trento – Ufficio Studi e Ricerche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2128990"/>
            <a:ext cx="9036496" cy="395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600891" y="980728"/>
            <a:ext cx="6219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it-IT" sz="2400" b="0" i="0" u="none" strike="noStrike" kern="1200" baseline="0" dirty="0">
                <a:solidFill>
                  <a:srgbClr val="180490"/>
                </a:solidFill>
                <a:latin typeface="Tahoma" pitchFamily="34" charset="0"/>
                <a:ea typeface="+mj-ea"/>
                <a:cs typeface="+mj-cs"/>
              </a:defRPr>
            </a:pPr>
            <a:r>
              <a:rPr lang="en-US" dirty="0" err="1">
                <a:solidFill>
                  <a:srgbClr val="180490"/>
                </a:solidFill>
                <a:latin typeface="Tahoma" pitchFamily="34" charset="0"/>
              </a:rPr>
              <a:t>Dinamica</a:t>
            </a:r>
            <a:r>
              <a:rPr lang="en-US" dirty="0">
                <a:solidFill>
                  <a:srgbClr val="180490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180490"/>
                </a:solidFill>
                <a:latin typeface="Tahoma" pitchFamily="34" charset="0"/>
              </a:rPr>
              <a:t>delle</a:t>
            </a:r>
            <a:r>
              <a:rPr lang="en-US" dirty="0" smtClean="0">
                <a:solidFill>
                  <a:srgbClr val="180490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180490"/>
                </a:solidFill>
                <a:latin typeface="Tahoma" pitchFamily="34" charset="0"/>
              </a:rPr>
              <a:t>componenti</a:t>
            </a:r>
            <a:r>
              <a:rPr lang="en-US" dirty="0" smtClean="0">
                <a:solidFill>
                  <a:srgbClr val="180490"/>
                </a:solidFill>
                <a:latin typeface="Tahoma" pitchFamily="34" charset="0"/>
              </a:rPr>
              <a:t> locale, </a:t>
            </a:r>
            <a:r>
              <a:rPr lang="en-US" dirty="0" err="1" smtClean="0">
                <a:solidFill>
                  <a:srgbClr val="180490"/>
                </a:solidFill>
                <a:latin typeface="Tahoma" pitchFamily="34" charset="0"/>
              </a:rPr>
              <a:t>nazionale</a:t>
            </a:r>
            <a:r>
              <a:rPr lang="en-US" dirty="0" smtClean="0">
                <a:solidFill>
                  <a:srgbClr val="180490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180490"/>
                </a:solidFill>
                <a:latin typeface="Tahoma" pitchFamily="34" charset="0"/>
              </a:rPr>
              <a:t>ed</a:t>
            </a:r>
            <a:r>
              <a:rPr lang="en-US" dirty="0" smtClean="0">
                <a:solidFill>
                  <a:srgbClr val="180490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180490"/>
                </a:solidFill>
                <a:latin typeface="Tahoma" pitchFamily="34" charset="0"/>
              </a:rPr>
              <a:t>estera</a:t>
            </a:r>
            <a:r>
              <a:rPr lang="en-US" dirty="0" smtClean="0">
                <a:solidFill>
                  <a:srgbClr val="180490"/>
                </a:solidFill>
                <a:latin typeface="Tahoma" pitchFamily="34" charset="0"/>
              </a:rPr>
              <a:t> del </a:t>
            </a:r>
            <a:r>
              <a:rPr lang="en-US" dirty="0" err="1" smtClean="0">
                <a:solidFill>
                  <a:srgbClr val="180490"/>
                </a:solidFill>
                <a:latin typeface="Tahoma" pitchFamily="34" charset="0"/>
              </a:rPr>
              <a:t>fatturato</a:t>
            </a:r>
            <a:r>
              <a:rPr lang="en-US" dirty="0" smtClean="0">
                <a:solidFill>
                  <a:srgbClr val="180490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180490"/>
                </a:solidFill>
                <a:latin typeface="Tahoma" pitchFamily="34" charset="0"/>
              </a:rPr>
              <a:t>su</a:t>
            </a:r>
            <a:r>
              <a:rPr lang="en-US" dirty="0" smtClean="0">
                <a:solidFill>
                  <a:srgbClr val="180490"/>
                </a:solidFill>
                <a:latin typeface="Tahoma" pitchFamily="34" charset="0"/>
              </a:rPr>
              <a:t> base </a:t>
            </a:r>
            <a:r>
              <a:rPr lang="en-US" dirty="0" err="1" smtClean="0">
                <a:solidFill>
                  <a:srgbClr val="180490"/>
                </a:solidFill>
                <a:latin typeface="Tahoma" pitchFamily="34" charset="0"/>
              </a:rPr>
              <a:t>annua</a:t>
            </a:r>
            <a:endParaRPr lang="it-IT" dirty="0">
              <a:solidFill>
                <a:srgbClr val="180490"/>
              </a:solidFill>
              <a:latin typeface="Tahom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596730" y="3647270"/>
            <a:ext cx="72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 smtClean="0">
                <a:solidFill>
                  <a:srgbClr val="00355C"/>
                </a:solidFill>
              </a:rPr>
              <a:t>-2,9</a:t>
            </a:r>
            <a:endParaRPr lang="it-IT" sz="1300" b="1" dirty="0">
              <a:solidFill>
                <a:srgbClr val="00355C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605206" y="3390507"/>
            <a:ext cx="72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 smtClean="0">
                <a:solidFill>
                  <a:srgbClr val="D60093"/>
                </a:solidFill>
              </a:rPr>
              <a:t>-2,2</a:t>
            </a:r>
            <a:endParaRPr lang="it-IT" sz="1300" b="1" dirty="0">
              <a:solidFill>
                <a:srgbClr val="D60093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636539" y="3037353"/>
            <a:ext cx="4674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 smtClean="0">
                <a:solidFill>
                  <a:srgbClr val="92D050"/>
                </a:solidFill>
              </a:rPr>
              <a:t>7,3</a:t>
            </a:r>
            <a:endParaRPr lang="it-IT" sz="13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data 4"/>
          <p:cNvSpPr>
            <a:spLocks noGrp="1"/>
          </p:cNvSpPr>
          <p:nvPr>
            <p:ph type="dt" sz="quarter" idx="10"/>
          </p:nvPr>
        </p:nvSpPr>
        <p:spPr>
          <a:xfrm>
            <a:off x="0" y="6525766"/>
            <a:ext cx="4824535" cy="332234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1804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 di Commercio I.A.A. di Trento – Ufficio Studi e Ricerche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2068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400" dirty="0">
                <a:solidFill>
                  <a:srgbClr val="1804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Variazione del fatturato su base annua </a:t>
            </a:r>
          </a:p>
          <a:p>
            <a:pPr algn="ctr" eaLnBrk="1" hangingPunct="1"/>
            <a:r>
              <a:rPr lang="it-IT" altLang="it-IT" sz="2400" dirty="0">
                <a:solidFill>
                  <a:srgbClr val="1804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classi di addetti</a:t>
            </a:r>
            <a:r>
              <a:rPr lang="it-IT" alt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165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7" y="1988841"/>
            <a:ext cx="8981415" cy="408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3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4"/>
          <p:cNvSpPr>
            <a:spLocks noGrp="1"/>
          </p:cNvSpPr>
          <p:nvPr>
            <p:ph type="dt" sz="quarter" idx="10"/>
          </p:nvPr>
        </p:nvSpPr>
        <p:spPr>
          <a:xfrm>
            <a:off x="0" y="6525344"/>
            <a:ext cx="4715644" cy="332656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1804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 di Commercio I.A.A. di Trento – Ufficio Studi e Ricerche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619672" y="890136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180490"/>
                </a:solidFill>
                <a:latin typeface="Tahoma" pitchFamily="34" charset="0"/>
              </a:rPr>
              <a:t>Dinamica</a:t>
            </a:r>
            <a:r>
              <a:rPr lang="en-US" sz="2400" dirty="0">
                <a:solidFill>
                  <a:srgbClr val="18049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180490"/>
                </a:solidFill>
                <a:latin typeface="Tahoma" pitchFamily="34" charset="0"/>
              </a:rPr>
              <a:t>delle</a:t>
            </a:r>
            <a:r>
              <a:rPr lang="en-US" sz="2400" dirty="0">
                <a:solidFill>
                  <a:srgbClr val="180490"/>
                </a:solidFill>
                <a:latin typeface="Tahoma" pitchFamily="34" charset="0"/>
              </a:rPr>
              <a:t> ore </a:t>
            </a:r>
            <a:r>
              <a:rPr lang="en-US" sz="2400" dirty="0" err="1">
                <a:solidFill>
                  <a:srgbClr val="180490"/>
                </a:solidFill>
                <a:latin typeface="Tahoma" pitchFamily="34" charset="0"/>
              </a:rPr>
              <a:t>lavorate</a:t>
            </a:r>
            <a:r>
              <a:rPr lang="en-US" sz="2400" dirty="0">
                <a:solidFill>
                  <a:srgbClr val="18049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180490"/>
                </a:solidFill>
                <a:latin typeface="Tahoma" pitchFamily="34" charset="0"/>
              </a:rPr>
              <a:t>su</a:t>
            </a:r>
            <a:r>
              <a:rPr lang="en-US" sz="2400" dirty="0">
                <a:solidFill>
                  <a:srgbClr val="180490"/>
                </a:solidFill>
                <a:latin typeface="Tahoma" pitchFamily="34" charset="0"/>
              </a:rPr>
              <a:t> base </a:t>
            </a:r>
            <a:r>
              <a:rPr lang="en-US" sz="2400" dirty="0" err="1">
                <a:solidFill>
                  <a:srgbClr val="180490"/>
                </a:solidFill>
                <a:latin typeface="Tahoma" pitchFamily="34" charset="0"/>
              </a:rPr>
              <a:t>annua</a:t>
            </a:r>
            <a:endParaRPr lang="it-IT" sz="2400" dirty="0">
              <a:solidFill>
                <a:srgbClr val="180490"/>
              </a:solidFill>
              <a:latin typeface="Tahoma" pitchFamily="34" charset="0"/>
            </a:endParaRPr>
          </a:p>
          <a:p>
            <a:endParaRPr lang="it-IT" dirty="0"/>
          </a:p>
        </p:txBody>
      </p:sp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357488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9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data 3"/>
          <p:cNvSpPr>
            <a:spLocks noGrp="1"/>
          </p:cNvSpPr>
          <p:nvPr>
            <p:ph type="dt" sz="quarter" idx="10"/>
          </p:nvPr>
        </p:nvSpPr>
        <p:spPr>
          <a:xfrm>
            <a:off x="0" y="6525344"/>
            <a:ext cx="4679999" cy="332656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200" smtClean="0">
                <a:solidFill>
                  <a:srgbClr val="180490"/>
                </a:solidFill>
                <a:latin typeface="Tahoma" pitchFamily="34" charset="0"/>
              </a:rPr>
              <a:t>Camera di Commercio I.A.A. di Trento – Ufficio Studi e Ricerche</a:t>
            </a:r>
            <a:endParaRPr lang="it-IT" altLang="it-IT" sz="1200" dirty="0">
              <a:solidFill>
                <a:srgbClr val="180490"/>
              </a:solidFill>
              <a:latin typeface="Tahoma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000" smtClean="0">
                <a:latin typeface="Tahoma" pitchFamily="34" charset="0"/>
              </a:rPr>
              <a:t> </a:t>
            </a:r>
            <a:r>
              <a:rPr lang="it-IT" altLang="it-IT" sz="2400" kern="1200" smtClean="0">
                <a:solidFill>
                  <a:srgbClr val="180490"/>
                </a:solidFill>
                <a:latin typeface="Tahoma" pitchFamily="34" charset="0"/>
              </a:rPr>
              <a:t>- Industria manifatturiera - </a:t>
            </a:r>
            <a:br>
              <a:rPr lang="it-IT" altLang="it-IT" sz="2400" kern="1200" smtClean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smtClean="0">
                <a:solidFill>
                  <a:srgbClr val="180490"/>
                </a:solidFill>
                <a:latin typeface="Tahoma" pitchFamily="34" charset="0"/>
              </a:rPr>
              <a:t>Andamento della var. tendenziale di fatturato,</a:t>
            </a:r>
            <a:br>
              <a:rPr lang="it-IT" altLang="it-IT" sz="2400" kern="1200" smtClean="0">
                <a:solidFill>
                  <a:srgbClr val="180490"/>
                </a:solidFill>
                <a:latin typeface="Tahoma" pitchFamily="34" charset="0"/>
              </a:rPr>
            </a:br>
            <a:r>
              <a:rPr lang="it-IT" altLang="it-IT" sz="2400" kern="1200" smtClean="0">
                <a:solidFill>
                  <a:srgbClr val="180490"/>
                </a:solidFill>
                <a:latin typeface="Tahoma" pitchFamily="34" charset="0"/>
              </a:rPr>
              <a:t>occupazione e ordini</a:t>
            </a:r>
            <a:endParaRPr lang="it-IT" altLang="it-IT" sz="2400" kern="1200" dirty="0">
              <a:solidFill>
                <a:srgbClr val="180490"/>
              </a:solidFill>
              <a:latin typeface="Tahom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78080" y="6588660"/>
            <a:ext cx="156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* Scala di destra</a:t>
            </a:r>
            <a:endParaRPr lang="it-IT" sz="1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4" y="2348880"/>
            <a:ext cx="845507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3823</TotalTime>
  <Words>444</Words>
  <Application>Microsoft Office PowerPoint</Application>
  <PresentationFormat>Presentazione su schermo (4:3)</PresentationFormat>
  <Paragraphs>111</Paragraphs>
  <Slides>20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Struttura predefinita</vt:lpstr>
      <vt:lpstr>1_Struttura predefinita</vt:lpstr>
      <vt:lpstr>Fotografia di Photo Editor</vt:lpstr>
      <vt:lpstr> </vt:lpstr>
      <vt:lpstr>PRODOTTO INTERNO LORDO VARIAZIONI TENDENZIALI ANNI 2006 - 2015</vt:lpstr>
      <vt:lpstr>PRODOTTO INTERNO LORDO - AREA EURO VARIAZIONI TENDENZIALI  1° trim 2013 - 4° trim. 2014</vt:lpstr>
      <vt:lpstr>CONTI ECONOMICI TRIMESTRALI - VARIAZIONI TENDENZIALI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- Industria manifatturiera -  Andamento della var. tendenziale di fatturato, occupazione e ordini</vt:lpstr>
      <vt:lpstr> - Artigianato -  Andamento della var. tendenziale di fatturato,  valore della produzione e occupazione </vt:lpstr>
      <vt:lpstr> - Estrattive -  Andamento della var. tendenziale di fatturato,  valore della produzione e occupazione </vt:lpstr>
      <vt:lpstr> - Costruzioni -  Andamento della var. tendenziale di fatturato, valore della produzione e occupazione </vt:lpstr>
      <vt:lpstr> - Commercio all’ingrosso -  Andamento della var. tendenziale di fatturato, occupazione e rimanenze</vt:lpstr>
      <vt:lpstr> - Commercio al dettaglio -  Andamento della var. tendenziale di fatturato, occupazione e rimanenze</vt:lpstr>
      <vt:lpstr> - Autotrasporto merci -  Andamento della var. tendenziale di fatturato,  valore della produzione e occupazione </vt:lpstr>
      <vt:lpstr> - Servizi alle imprese e terziario avanzato -  Andamento della var. tendenziale di fatturato,  valore della produzione e occupazione </vt:lpstr>
      <vt:lpstr>Presentazione standard di PowerPoint</vt:lpstr>
      <vt:lpstr>  Giudizio sulla redditività e  situazione economica dell’impresa  </vt:lpstr>
      <vt:lpstr>  Giudizio sulla redditività e  situazione economica dell’impresa  </vt:lpstr>
      <vt:lpstr> </vt:lpstr>
    </vt:vector>
  </TitlesOfParts>
  <Company>Camera di Commercio Industria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DDmanagement</dc:creator>
  <cp:lastModifiedBy>Antonini Giovanna</cp:lastModifiedBy>
  <cp:revision>302</cp:revision>
  <cp:lastPrinted>2015-03-13T08:06:13Z</cp:lastPrinted>
  <dcterms:created xsi:type="dcterms:W3CDTF">2011-11-28T08:16:55Z</dcterms:created>
  <dcterms:modified xsi:type="dcterms:W3CDTF">2015-03-13T08:53:12Z</dcterms:modified>
</cp:coreProperties>
</file>