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85" r:id="rId2"/>
    <p:sldId id="284" r:id="rId3"/>
    <p:sldId id="270" r:id="rId4"/>
    <p:sldId id="265" r:id="rId5"/>
    <p:sldId id="293" r:id="rId6"/>
    <p:sldId id="297" r:id="rId7"/>
    <p:sldId id="300" r:id="rId8"/>
    <p:sldId id="269" r:id="rId9"/>
    <p:sldId id="305" r:id="rId10"/>
    <p:sldId id="277" r:id="rId11"/>
  </p:sldIdLst>
  <p:sldSz cx="9144000" cy="6858000" type="screen4x3"/>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87" d="100"/>
          <a:sy n="87" d="100"/>
        </p:scale>
        <p:origin x="-106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tn.intra.cciaa.net\fs\dati\Studi%20e%20statistica\maria\Convegno%20TURISMO%20FEMMINILE%20PLURALE\tabelle\SS%202014%20IMPRESE%20TOTALI%20E%20FEMMINIL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tn0147\AppData\Local\Microsoft\Windows\Temporary%20Internet%20Files\Content.Outlook\QPR9X0BP\ss%20registrate%203%20trim%2020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tn.intra.cciaa.net\fs\dati\Studi%20e%20statistica\maria\COMITATO%20IMPRENDITORIA%20FEMMINILE\incontro%20dell'8%20settembre%202014\tabelle%20di%20supporto\impresec%20femminili%20per%20forma%20giuridica%2031%20marzo%202014%20TRENTO.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tn.intra.cciaa.net\fs\dati\Studi%20e%20statistica\maria\COMITATO%20IMPRENDITORIA%20FEMMINILE\incontro%20dell'8%20settembre%202014\tabelle%20di%20supporto\imprese%20REGISTRATE\imprese%20registrate%20Trento%202014_2%20.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tn.intra.cciaa.net\fs\dati\Studi%20e%20statistica\maria\COMITATO%20IMPRENDITORIA%20FEMMINILE\incontro%20dell'8%20settembre%202014\tabelle%20di%20supporto\imprese%20REGISTRATE\imprese%20registrate%20per%20FG%20trento%20total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1"/>
    <c:plotArea>
      <c:layout/>
      <c:barChart>
        <c:barDir val="col"/>
        <c:grouping val="clustered"/>
        <c:varyColors val="0"/>
        <c:ser>
          <c:idx val="0"/>
          <c:order val="0"/>
          <c:spPr>
            <a:solidFill>
              <a:schemeClr val="accent2">
                <a:lumMod val="75000"/>
              </a:schemeClr>
            </a:solidFill>
          </c:spPr>
          <c:invertIfNegative val="0"/>
          <c:dLbls>
            <c:dLbl>
              <c:idx val="0"/>
              <c:layout/>
              <c:tx>
                <c:rich>
                  <a:bodyPr/>
                  <a:lstStyle/>
                  <a:p>
                    <a:r>
                      <a:rPr lang="en-US" dirty="0" smtClean="0"/>
                      <a:t>17,3</a:t>
                    </a:r>
                    <a:r>
                      <a:rPr lang="en-US" b="0" dirty="0" smtClean="0"/>
                      <a:t>%</a:t>
                    </a:r>
                    <a:endParaRPr lang="en-US" b="0" dirty="0"/>
                  </a:p>
                </c:rich>
              </c:tx>
              <c:dLblPos val="inEnd"/>
              <c:showLegendKey val="0"/>
              <c:showVal val="1"/>
              <c:showCatName val="0"/>
              <c:showSerName val="0"/>
              <c:showPercent val="0"/>
              <c:showBubbleSize val="0"/>
            </c:dLbl>
            <c:dLbl>
              <c:idx val="1"/>
              <c:layout/>
              <c:tx>
                <c:rich>
                  <a:bodyPr/>
                  <a:lstStyle/>
                  <a:p>
                    <a:r>
                      <a:rPr lang="en-US" dirty="0" smtClean="0"/>
                      <a:t>17,4</a:t>
                    </a:r>
                    <a:r>
                      <a:rPr lang="en-US" b="0" dirty="0" smtClean="0"/>
                      <a:t>%</a:t>
                    </a:r>
                    <a:endParaRPr lang="en-US" b="0" dirty="0"/>
                  </a:p>
                </c:rich>
              </c:tx>
              <c:dLblPos val="inEnd"/>
              <c:showLegendKey val="0"/>
              <c:showVal val="1"/>
              <c:showCatName val="0"/>
              <c:showSerName val="0"/>
              <c:showPercent val="0"/>
              <c:showBubbleSize val="0"/>
            </c:dLbl>
            <c:dLbl>
              <c:idx val="2"/>
              <c:layout/>
              <c:tx>
                <c:rich>
                  <a:bodyPr/>
                  <a:lstStyle/>
                  <a:p>
                    <a:r>
                      <a:rPr lang="en-US" dirty="0" smtClean="0"/>
                      <a:t>19,7</a:t>
                    </a:r>
                    <a:r>
                      <a:rPr lang="en-US" b="0" dirty="0" smtClean="0"/>
                      <a:t>%</a:t>
                    </a:r>
                    <a:endParaRPr lang="en-US" b="0" dirty="0"/>
                  </a:p>
                </c:rich>
              </c:tx>
              <c:dLblPos val="inEnd"/>
              <c:showLegendKey val="0"/>
              <c:showVal val="1"/>
              <c:showCatName val="0"/>
              <c:showSerName val="0"/>
              <c:showPercent val="0"/>
              <c:showBubbleSize val="0"/>
            </c:dLbl>
            <c:dLbl>
              <c:idx val="3"/>
              <c:layout/>
              <c:tx>
                <c:rich>
                  <a:bodyPr/>
                  <a:lstStyle/>
                  <a:p>
                    <a:r>
                      <a:rPr lang="en-US" dirty="0" smtClean="0"/>
                      <a:t>21,6</a:t>
                    </a:r>
                    <a:r>
                      <a:rPr lang="en-US" b="0" dirty="0" smtClean="0"/>
                      <a:t>%</a:t>
                    </a:r>
                    <a:endParaRPr lang="en-US" b="0" dirty="0"/>
                  </a:p>
                </c:rich>
              </c:tx>
              <c:dLblPos val="inEnd"/>
              <c:showLegendKey val="0"/>
              <c:showVal val="1"/>
              <c:showCatName val="0"/>
              <c:showSerName val="0"/>
              <c:showPercent val="0"/>
              <c:showBubbleSize val="0"/>
            </c:dLbl>
            <c:txPr>
              <a:bodyPr/>
              <a:lstStyle/>
              <a:p>
                <a:pPr>
                  <a:defRPr sz="1400" b="1">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it-IT"/>
              </a:p>
            </c:txPr>
            <c:dLblPos val="inEnd"/>
            <c:showLegendKey val="0"/>
            <c:showVal val="1"/>
            <c:showCatName val="0"/>
            <c:showSerName val="0"/>
            <c:showPercent val="0"/>
            <c:showBubbleSize val="0"/>
            <c:showLeaderLines val="0"/>
          </c:dLbls>
          <c:cat>
            <c:strRef>
              <c:f>Foglio1!$B$70:$B$73</c:f>
              <c:strCache>
                <c:ptCount val="4"/>
                <c:pt idx="0">
                  <c:v>Provincia di Trento</c:v>
                </c:pt>
                <c:pt idx="1">
                  <c:v>Provincia di Bolzano</c:v>
                </c:pt>
                <c:pt idx="2">
                  <c:v>Nord Est</c:v>
                </c:pt>
                <c:pt idx="3">
                  <c:v>Italia</c:v>
                </c:pt>
              </c:strCache>
            </c:strRef>
          </c:cat>
          <c:val>
            <c:numRef>
              <c:f>Foglio1!$C$70:$C$73</c:f>
              <c:numCache>
                <c:formatCode>0.0</c:formatCode>
                <c:ptCount val="4"/>
                <c:pt idx="0">
                  <c:v>17.326732673267326</c:v>
                </c:pt>
                <c:pt idx="1">
                  <c:v>17.360020705719954</c:v>
                </c:pt>
                <c:pt idx="2">
                  <c:v>19.672986531972132</c:v>
                </c:pt>
                <c:pt idx="3">
                  <c:v>21.552949776260856</c:v>
                </c:pt>
              </c:numCache>
            </c:numRef>
          </c:val>
        </c:ser>
        <c:dLbls>
          <c:showLegendKey val="0"/>
          <c:showVal val="0"/>
          <c:showCatName val="0"/>
          <c:showSerName val="0"/>
          <c:showPercent val="0"/>
          <c:showBubbleSize val="0"/>
        </c:dLbls>
        <c:gapWidth val="75"/>
        <c:overlap val="40"/>
        <c:axId val="103675776"/>
        <c:axId val="103677312"/>
      </c:barChart>
      <c:catAx>
        <c:axId val="103675776"/>
        <c:scaling>
          <c:orientation val="minMax"/>
        </c:scaling>
        <c:delete val="0"/>
        <c:axPos val="b"/>
        <c:majorTickMark val="none"/>
        <c:minorTickMark val="none"/>
        <c:tickLblPos val="nextTo"/>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it-IT"/>
          </a:p>
        </c:txPr>
        <c:crossAx val="103677312"/>
        <c:crosses val="autoZero"/>
        <c:auto val="1"/>
        <c:lblAlgn val="ctr"/>
        <c:lblOffset val="100"/>
        <c:noMultiLvlLbl val="0"/>
      </c:catAx>
      <c:valAx>
        <c:axId val="103677312"/>
        <c:scaling>
          <c:orientation val="minMax"/>
        </c:scaling>
        <c:delete val="0"/>
        <c:axPos val="l"/>
        <c:majorGridlines/>
        <c:numFmt formatCode="0.0" sourceLinked="1"/>
        <c:majorTickMark val="none"/>
        <c:minorTickMark val="none"/>
        <c:tickLblPos val="nextTo"/>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it-IT"/>
          </a:p>
        </c:txPr>
        <c:crossAx val="10367577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1"/>
    <c:plotArea>
      <c:layout/>
      <c:barChart>
        <c:barDir val="col"/>
        <c:grouping val="clustered"/>
        <c:varyColors val="0"/>
        <c:ser>
          <c:idx val="0"/>
          <c:order val="0"/>
          <c:spPr>
            <a:solidFill>
              <a:schemeClr val="accent2">
                <a:lumMod val="75000"/>
              </a:schemeClr>
            </a:solidFill>
          </c:spPr>
          <c:invertIfNegative val="0"/>
          <c:dLbls>
            <c:txPr>
              <a:bodyPr/>
              <a:lstStyle/>
              <a:p>
                <a:pPr>
                  <a:defRPr sz="1100" b="1">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it-IT"/>
              </a:p>
            </c:txPr>
            <c:dLblPos val="ctr"/>
            <c:showLegendKey val="0"/>
            <c:showVal val="1"/>
            <c:showCatName val="0"/>
            <c:showSerName val="0"/>
            <c:showPercent val="0"/>
            <c:showBubbleSize val="0"/>
            <c:showLeaderLines val="0"/>
          </c:dLbls>
          <c:cat>
            <c:strRef>
              <c:f>'[ss registrate 3 trim 2014.xlsx]Foglio1'!$A$3:$A$9</c:f>
              <c:strCache>
                <c:ptCount val="7"/>
                <c:pt idx="0">
                  <c:v>2008</c:v>
                </c:pt>
                <c:pt idx="1">
                  <c:v>2009</c:v>
                </c:pt>
                <c:pt idx="2">
                  <c:v>2010</c:v>
                </c:pt>
                <c:pt idx="3">
                  <c:v>2011</c:v>
                </c:pt>
                <c:pt idx="4">
                  <c:v>2012</c:v>
                </c:pt>
                <c:pt idx="5">
                  <c:v>2013</c:v>
                </c:pt>
                <c:pt idx="6">
                  <c:v>2014</c:v>
                </c:pt>
              </c:strCache>
            </c:strRef>
          </c:cat>
          <c:val>
            <c:numRef>
              <c:f>'[ss registrate 3 trim 2014.xlsx]Foglio1'!$B$3:$B$9</c:f>
              <c:numCache>
                <c:formatCode>#,##0</c:formatCode>
                <c:ptCount val="7"/>
                <c:pt idx="0">
                  <c:v>8644</c:v>
                </c:pt>
                <c:pt idx="1">
                  <c:v>8666</c:v>
                </c:pt>
                <c:pt idx="2">
                  <c:v>8784</c:v>
                </c:pt>
                <c:pt idx="3">
                  <c:v>8783</c:v>
                </c:pt>
                <c:pt idx="4">
                  <c:v>8768</c:v>
                </c:pt>
                <c:pt idx="5">
                  <c:v>8818</c:v>
                </c:pt>
                <c:pt idx="6">
                  <c:v>8855</c:v>
                </c:pt>
              </c:numCache>
            </c:numRef>
          </c:val>
        </c:ser>
        <c:dLbls>
          <c:showLegendKey val="0"/>
          <c:showVal val="1"/>
          <c:showCatName val="0"/>
          <c:showSerName val="0"/>
          <c:showPercent val="0"/>
          <c:showBubbleSize val="0"/>
        </c:dLbls>
        <c:gapWidth val="75"/>
        <c:overlap val="40"/>
        <c:axId val="104013184"/>
        <c:axId val="104023168"/>
      </c:barChart>
      <c:lineChart>
        <c:grouping val="standard"/>
        <c:varyColors val="0"/>
        <c:ser>
          <c:idx val="1"/>
          <c:order val="1"/>
          <c:spPr>
            <a:ln w="31750"/>
          </c:spPr>
          <c:marker>
            <c:symbol val="none"/>
          </c:marker>
          <c:dLbls>
            <c:dLbl>
              <c:idx val="0"/>
              <c:layout>
                <c:manualLayout>
                  <c:x val="-3.4885375328083987E-2"/>
                  <c:y val="-4.5430097342115165E-2"/>
                </c:manualLayout>
              </c:layout>
              <c:tx>
                <c:rich>
                  <a:bodyPr/>
                  <a:lstStyle/>
                  <a:p>
                    <a:r>
                      <a:rPr lang="en-US" dirty="0" smtClean="0"/>
                      <a:t>16,2</a:t>
                    </a:r>
                    <a:r>
                      <a:rPr lang="en-US" b="0" dirty="0" smtClean="0"/>
                      <a:t>%</a:t>
                    </a:r>
                    <a:endParaRPr lang="en-US" b="0" dirty="0"/>
                  </a:p>
                </c:rich>
              </c:tx>
              <c:dLblPos val="r"/>
              <c:showLegendKey val="0"/>
              <c:showVal val="1"/>
              <c:showCatName val="0"/>
              <c:showSerName val="0"/>
              <c:showPercent val="0"/>
              <c:showBubbleSize val="0"/>
            </c:dLbl>
            <c:dLbl>
              <c:idx val="1"/>
              <c:layout/>
              <c:tx>
                <c:rich>
                  <a:bodyPr/>
                  <a:lstStyle/>
                  <a:p>
                    <a:r>
                      <a:rPr lang="en-US" dirty="0" smtClean="0"/>
                      <a:t>16,4</a:t>
                    </a:r>
                    <a:r>
                      <a:rPr lang="en-US" b="0" dirty="0" smtClean="0"/>
                      <a:t>%</a:t>
                    </a:r>
                    <a:endParaRPr lang="en-US" b="0" dirty="0"/>
                  </a:p>
                </c:rich>
              </c:tx>
              <c:dLblPos val="t"/>
              <c:showLegendKey val="0"/>
              <c:showVal val="1"/>
              <c:showCatName val="0"/>
              <c:showSerName val="0"/>
              <c:showPercent val="0"/>
              <c:showBubbleSize val="0"/>
            </c:dLbl>
            <c:dLbl>
              <c:idx val="2"/>
              <c:layout/>
              <c:tx>
                <c:rich>
                  <a:bodyPr/>
                  <a:lstStyle/>
                  <a:p>
                    <a:r>
                      <a:rPr lang="en-US" dirty="0" smtClean="0"/>
                      <a:t>16,6</a:t>
                    </a:r>
                    <a:r>
                      <a:rPr lang="en-US" b="0" dirty="0" smtClean="0"/>
                      <a:t>%</a:t>
                    </a:r>
                    <a:endParaRPr lang="en-US" b="0" dirty="0"/>
                  </a:p>
                </c:rich>
              </c:tx>
              <c:dLblPos val="t"/>
              <c:showLegendKey val="0"/>
              <c:showVal val="1"/>
              <c:showCatName val="0"/>
              <c:showSerName val="0"/>
              <c:showPercent val="0"/>
              <c:showBubbleSize val="0"/>
            </c:dLbl>
            <c:dLbl>
              <c:idx val="3"/>
              <c:layout/>
              <c:tx>
                <c:rich>
                  <a:bodyPr/>
                  <a:lstStyle/>
                  <a:p>
                    <a:r>
                      <a:rPr lang="en-US" dirty="0" smtClean="0"/>
                      <a:t>16,8</a:t>
                    </a:r>
                    <a:r>
                      <a:rPr lang="en-US" b="0" dirty="0" smtClean="0"/>
                      <a:t>%</a:t>
                    </a:r>
                    <a:endParaRPr lang="en-US" b="0" dirty="0"/>
                  </a:p>
                </c:rich>
              </c:tx>
              <c:dLblPos val="t"/>
              <c:showLegendKey val="0"/>
              <c:showVal val="1"/>
              <c:showCatName val="0"/>
              <c:showSerName val="0"/>
              <c:showPercent val="0"/>
              <c:showBubbleSize val="0"/>
            </c:dLbl>
            <c:dLbl>
              <c:idx val="4"/>
              <c:layout/>
              <c:tx>
                <c:rich>
                  <a:bodyPr/>
                  <a:lstStyle/>
                  <a:p>
                    <a:r>
                      <a:rPr lang="en-US" dirty="0" smtClean="0"/>
                      <a:t>16,9</a:t>
                    </a:r>
                    <a:r>
                      <a:rPr lang="en-US" b="0" dirty="0" smtClean="0"/>
                      <a:t>%</a:t>
                    </a:r>
                    <a:endParaRPr lang="en-US" b="0" dirty="0"/>
                  </a:p>
                </c:rich>
              </c:tx>
              <c:dLblPos val="t"/>
              <c:showLegendKey val="0"/>
              <c:showVal val="1"/>
              <c:showCatName val="0"/>
              <c:showSerName val="0"/>
              <c:showPercent val="0"/>
              <c:showBubbleSize val="0"/>
            </c:dLbl>
            <c:dLbl>
              <c:idx val="5"/>
              <c:layout/>
              <c:tx>
                <c:rich>
                  <a:bodyPr/>
                  <a:lstStyle/>
                  <a:p>
                    <a:r>
                      <a:rPr lang="en-US" dirty="0" smtClean="0"/>
                      <a:t>17,1</a:t>
                    </a:r>
                    <a:r>
                      <a:rPr lang="en-US" b="0" dirty="0" smtClean="0"/>
                      <a:t>%</a:t>
                    </a:r>
                    <a:endParaRPr lang="en-US" b="0" dirty="0"/>
                  </a:p>
                </c:rich>
              </c:tx>
              <c:dLblPos val="t"/>
              <c:showLegendKey val="0"/>
              <c:showVal val="1"/>
              <c:showCatName val="0"/>
              <c:showSerName val="0"/>
              <c:showPercent val="0"/>
              <c:showBubbleSize val="0"/>
            </c:dLbl>
            <c:dLbl>
              <c:idx val="6"/>
              <c:layout>
                <c:manualLayout>
                  <c:x val="-3.4885375328083987E-2"/>
                  <c:y val="-3.1939374604086239E-2"/>
                </c:manualLayout>
              </c:layout>
              <c:tx>
                <c:rich>
                  <a:bodyPr/>
                  <a:lstStyle/>
                  <a:p>
                    <a:r>
                      <a:rPr lang="en-US" dirty="0" smtClean="0"/>
                      <a:t>17,3</a:t>
                    </a:r>
                    <a:r>
                      <a:rPr lang="en-US" b="0" dirty="0" smtClean="0"/>
                      <a:t>%</a:t>
                    </a:r>
                    <a:endParaRPr lang="en-US" b="0" dirty="0"/>
                  </a:p>
                </c:rich>
              </c:tx>
              <c:dLblPos val="r"/>
              <c:showLegendKey val="0"/>
              <c:showVal val="1"/>
              <c:showCatName val="0"/>
              <c:showSerName val="0"/>
              <c:showPercent val="0"/>
              <c:showBubbleSize val="0"/>
            </c:dLbl>
            <c:txPr>
              <a:bodyPr/>
              <a:lstStyle/>
              <a:p>
                <a:pPr>
                  <a:defRPr sz="1100" b="1">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it-IT"/>
              </a:p>
            </c:txPr>
            <c:dLblPos val="t"/>
            <c:showLegendKey val="0"/>
            <c:showVal val="1"/>
            <c:showCatName val="0"/>
            <c:showSerName val="0"/>
            <c:showPercent val="0"/>
            <c:showBubbleSize val="0"/>
            <c:showLeaderLines val="0"/>
          </c:dLbls>
          <c:val>
            <c:numRef>
              <c:f>'[ss registrate 3 trim 2014.xlsx]Foglio1'!$C$3:$C$9</c:f>
              <c:numCache>
                <c:formatCode>General</c:formatCode>
                <c:ptCount val="7"/>
                <c:pt idx="0">
                  <c:v>16.2</c:v>
                </c:pt>
                <c:pt idx="1">
                  <c:v>16.399999999999999</c:v>
                </c:pt>
                <c:pt idx="2">
                  <c:v>16.600000000000001</c:v>
                </c:pt>
                <c:pt idx="3">
                  <c:v>16.8</c:v>
                </c:pt>
                <c:pt idx="4">
                  <c:v>16.899999999999999</c:v>
                </c:pt>
                <c:pt idx="5">
                  <c:v>17.100000000000001</c:v>
                </c:pt>
                <c:pt idx="6">
                  <c:v>17.3</c:v>
                </c:pt>
              </c:numCache>
            </c:numRef>
          </c:val>
          <c:smooth val="0"/>
        </c:ser>
        <c:dLbls>
          <c:showLegendKey val="0"/>
          <c:showVal val="0"/>
          <c:showCatName val="0"/>
          <c:showSerName val="0"/>
          <c:showPercent val="0"/>
          <c:showBubbleSize val="0"/>
        </c:dLbls>
        <c:marker val="1"/>
        <c:smooth val="0"/>
        <c:axId val="104042880"/>
        <c:axId val="104024704"/>
      </c:lineChart>
      <c:catAx>
        <c:axId val="104013184"/>
        <c:scaling>
          <c:orientation val="minMax"/>
        </c:scaling>
        <c:delete val="0"/>
        <c:axPos val="b"/>
        <c:majorTickMark val="none"/>
        <c:minorTickMark val="none"/>
        <c:tickLblPos val="nextTo"/>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it-IT"/>
          </a:p>
        </c:txPr>
        <c:crossAx val="104023168"/>
        <c:crosses val="autoZero"/>
        <c:auto val="1"/>
        <c:lblAlgn val="ctr"/>
        <c:lblOffset val="100"/>
        <c:noMultiLvlLbl val="0"/>
      </c:catAx>
      <c:valAx>
        <c:axId val="104023168"/>
        <c:scaling>
          <c:orientation val="minMax"/>
        </c:scaling>
        <c:delete val="0"/>
        <c:axPos val="l"/>
        <c:majorGridlines/>
        <c:numFmt formatCode="#,##0" sourceLinked="1"/>
        <c:majorTickMark val="none"/>
        <c:minorTickMark val="none"/>
        <c:tickLblPos val="nextTo"/>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it-IT"/>
          </a:p>
        </c:txPr>
        <c:crossAx val="104013184"/>
        <c:crosses val="autoZero"/>
        <c:crossBetween val="between"/>
      </c:valAx>
      <c:valAx>
        <c:axId val="104024704"/>
        <c:scaling>
          <c:orientation val="minMax"/>
        </c:scaling>
        <c:delete val="0"/>
        <c:axPos val="r"/>
        <c:numFmt formatCode="General" sourceLinked="1"/>
        <c:majorTickMark val="out"/>
        <c:minorTickMark val="none"/>
        <c:tickLblPos val="nextTo"/>
        <c:txPr>
          <a:bodyPr/>
          <a:lstStyle/>
          <a:p>
            <a:pPr>
              <a:defRPr sz="1200">
                <a:latin typeface="Verdana" panose="020B0604030504040204" pitchFamily="34" charset="0"/>
                <a:ea typeface="Verdana" panose="020B0604030504040204" pitchFamily="34" charset="0"/>
                <a:cs typeface="Verdana" panose="020B0604030504040204" pitchFamily="34" charset="0"/>
              </a:defRPr>
            </a:pPr>
            <a:endParaRPr lang="it-IT"/>
          </a:p>
        </c:txPr>
        <c:crossAx val="104042880"/>
        <c:crosses val="max"/>
        <c:crossBetween val="between"/>
      </c:valAx>
      <c:catAx>
        <c:axId val="104042880"/>
        <c:scaling>
          <c:orientation val="minMax"/>
        </c:scaling>
        <c:delete val="1"/>
        <c:axPos val="b"/>
        <c:majorTickMark val="out"/>
        <c:minorTickMark val="none"/>
        <c:tickLblPos val="nextTo"/>
        <c:crossAx val="104024704"/>
        <c:crosses val="autoZero"/>
        <c:auto val="1"/>
        <c:lblAlgn val="ctr"/>
        <c:lblOffset val="100"/>
        <c:noMultiLvlLbl val="0"/>
      </c:cat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pieChart>
        <c:varyColors val="1"/>
        <c:dLbls>
          <c:showLegendKey val="0"/>
          <c:showVal val="0"/>
          <c:showCatName val="0"/>
          <c:showSerName val="0"/>
          <c:showPercent val="0"/>
          <c:showBubbleSize val="0"/>
          <c:showLeaderLines val="1"/>
        </c:dLbls>
        <c:firstSliceAng val="0"/>
      </c:pieChart>
      <c:spPr>
        <a:noFill/>
        <a:ln w="25400">
          <a:noFill/>
        </a:ln>
      </c:spPr>
    </c:plotArea>
    <c:legend>
      <c:legendPos val="r"/>
      <c:layout/>
      <c:overlay val="0"/>
      <c:txPr>
        <a:bodyPr/>
        <a:lstStyle/>
        <a:p>
          <a:pPr>
            <a:defRPr sz="1200"/>
          </a:pPr>
          <a:endParaRPr lang="it-IT"/>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a:t>Imprese femminili </a:t>
            </a:r>
          </a:p>
        </c:rich>
      </c:tx>
      <c:layout/>
      <c:overlay val="0"/>
    </c:title>
    <c:autoTitleDeleted val="0"/>
    <c:plotArea>
      <c:layout/>
      <c:pieChart>
        <c:varyColors val="1"/>
        <c:ser>
          <c:idx val="0"/>
          <c:order val="0"/>
          <c:dLbls>
            <c:txPr>
              <a:bodyPr/>
              <a:lstStyle/>
              <a:p>
                <a:pPr>
                  <a:defRPr sz="1400" b="1"/>
                </a:pPr>
                <a:endParaRPr lang="it-IT"/>
              </a:p>
            </c:txPr>
            <c:showLegendKey val="0"/>
            <c:showVal val="0"/>
            <c:showCatName val="0"/>
            <c:showSerName val="0"/>
            <c:showPercent val="1"/>
            <c:showBubbleSize val="0"/>
            <c:showLeaderLines val="1"/>
          </c:dLbls>
          <c:cat>
            <c:strRef>
              <c:f>Report!$F$17:$F$20</c:f>
              <c:strCache>
                <c:ptCount val="4"/>
                <c:pt idx="0">
                  <c:v>SOCIETA' DI CAPITALE</c:v>
                </c:pt>
                <c:pt idx="1">
                  <c:v>SOCIETA' DI PERSONE</c:v>
                </c:pt>
                <c:pt idx="2">
                  <c:v>IMPRESE INDIVIDUALI</c:v>
                </c:pt>
                <c:pt idx="3">
                  <c:v>ALTRI</c:v>
                </c:pt>
              </c:strCache>
            </c:strRef>
          </c:cat>
          <c:val>
            <c:numRef>
              <c:f>Report!$G$17:$G$20</c:f>
              <c:numCache>
                <c:formatCode>#,##0</c:formatCode>
                <c:ptCount val="4"/>
                <c:pt idx="0">
                  <c:v>1064</c:v>
                </c:pt>
                <c:pt idx="1">
                  <c:v>1640</c:v>
                </c:pt>
                <c:pt idx="2">
                  <c:v>5944</c:v>
                </c:pt>
                <c:pt idx="3">
                  <c:v>161</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it-IT"/>
              <a:t>Totale</a:t>
            </a:r>
            <a:r>
              <a:rPr lang="it-IT" baseline="0"/>
              <a:t> imprese</a:t>
            </a:r>
            <a:endParaRPr lang="it-IT"/>
          </a:p>
        </c:rich>
      </c:tx>
      <c:layout>
        <c:manualLayout>
          <c:xMode val="edge"/>
          <c:yMode val="edge"/>
          <c:x val="0.33820234131691462"/>
          <c:y val="0"/>
        </c:manualLayout>
      </c:layout>
      <c:overlay val="0"/>
    </c:title>
    <c:autoTitleDeleted val="0"/>
    <c:plotArea>
      <c:layout>
        <c:manualLayout>
          <c:layoutTarget val="inner"/>
          <c:xMode val="edge"/>
          <c:yMode val="edge"/>
          <c:x val="0.14886471859835831"/>
          <c:y val="0.16638470518201129"/>
          <c:w val="0.56982528608788985"/>
          <c:h val="0.62504684388301801"/>
        </c:manualLayout>
      </c:layout>
      <c:pieChart>
        <c:varyColors val="1"/>
        <c:ser>
          <c:idx val="0"/>
          <c:order val="0"/>
          <c:dLbls>
            <c:dLbl>
              <c:idx val="3"/>
              <c:layout>
                <c:manualLayout>
                  <c:x val="1.4325970823273157E-2"/>
                  <c:y val="3.2899990278857905E-3"/>
                </c:manualLayout>
              </c:layout>
              <c:showLegendKey val="0"/>
              <c:showVal val="0"/>
              <c:showCatName val="0"/>
              <c:showSerName val="0"/>
              <c:showPercent val="1"/>
              <c:showBubbleSize val="0"/>
            </c:dLbl>
            <c:txPr>
              <a:bodyPr/>
              <a:lstStyle/>
              <a:p>
                <a:pPr>
                  <a:defRPr sz="1400" b="1"/>
                </a:pPr>
                <a:endParaRPr lang="it-IT"/>
              </a:p>
            </c:txPr>
            <c:showLegendKey val="0"/>
            <c:showVal val="0"/>
            <c:showCatName val="0"/>
            <c:showSerName val="0"/>
            <c:showPercent val="1"/>
            <c:showBubbleSize val="0"/>
            <c:showLeaderLines val="1"/>
          </c:dLbls>
          <c:cat>
            <c:strRef>
              <c:f>Report!$G$17:$G$20</c:f>
              <c:strCache>
                <c:ptCount val="4"/>
                <c:pt idx="0">
                  <c:v>SOCIETA' DI CAPITALE</c:v>
                </c:pt>
                <c:pt idx="1">
                  <c:v>SOCIETA' DI PERSONE</c:v>
                </c:pt>
                <c:pt idx="2">
                  <c:v>IMPRESE INDIVIDUALI</c:v>
                </c:pt>
                <c:pt idx="3">
                  <c:v>ALTRO</c:v>
                </c:pt>
              </c:strCache>
            </c:strRef>
          </c:cat>
          <c:val>
            <c:numRef>
              <c:f>Report!$H$17:$H$20</c:f>
              <c:numCache>
                <c:formatCode>#,##0</c:formatCode>
                <c:ptCount val="4"/>
                <c:pt idx="0">
                  <c:v>9201</c:v>
                </c:pt>
                <c:pt idx="1">
                  <c:v>11975</c:v>
                </c:pt>
                <c:pt idx="2">
                  <c:v>28642</c:v>
                </c:pt>
                <c:pt idx="3">
                  <c:v>1281</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78846660406908198"/>
          <c:y val="0.3420078029155153"/>
          <c:w val="0.19225305611204488"/>
          <c:h val="0.46809190231818215"/>
        </c:manualLayout>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2"/>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2"/>
            <a:ext cx="2946400" cy="496888"/>
          </a:xfrm>
          <a:prstGeom prst="rect">
            <a:avLst/>
          </a:prstGeom>
        </p:spPr>
        <p:txBody>
          <a:bodyPr vert="horz" lIns="91440" tIns="45720" rIns="91440" bIns="45720" rtlCol="0"/>
          <a:lstStyle>
            <a:lvl1pPr algn="r">
              <a:defRPr sz="1200"/>
            </a:lvl1pPr>
          </a:lstStyle>
          <a:p>
            <a:fld id="{4F45A858-0CEC-4C2D-A071-4BD502F810D1}" type="datetimeFigureOut">
              <a:rPr lang="it-IT" smtClean="0"/>
              <a:t>09/04/2015</a:t>
            </a:fld>
            <a:endParaRPr lang="it-IT"/>
          </a:p>
        </p:txBody>
      </p:sp>
      <p:sp>
        <p:nvSpPr>
          <p:cNvPr id="4" name="Segnaposto piè di pagina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DF1F9C0-2666-4FEB-A14A-94662A9935C4}" type="slidenum">
              <a:rPr lang="it-IT" smtClean="0"/>
              <a:t>‹N›</a:t>
            </a:fld>
            <a:endParaRPr lang="it-IT"/>
          </a:p>
        </p:txBody>
      </p:sp>
    </p:spTree>
    <p:extLst>
      <p:ext uri="{BB962C8B-B14F-4D97-AF65-F5344CB8AC3E}">
        <p14:creationId xmlns:p14="http://schemas.microsoft.com/office/powerpoint/2010/main" val="1180832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2"/>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2"/>
            <a:ext cx="2946400" cy="496888"/>
          </a:xfrm>
          <a:prstGeom prst="rect">
            <a:avLst/>
          </a:prstGeom>
        </p:spPr>
        <p:txBody>
          <a:bodyPr vert="horz" lIns="91440" tIns="45720" rIns="91440" bIns="45720" rtlCol="0"/>
          <a:lstStyle>
            <a:lvl1pPr algn="r">
              <a:defRPr sz="1200"/>
            </a:lvl1pPr>
          </a:lstStyle>
          <a:p>
            <a:fld id="{D2FEC9E9-3449-4B73-9BF0-84431E303CC8}" type="datetimeFigureOut">
              <a:rPr lang="it-IT" smtClean="0"/>
              <a:t>09/04/2015</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646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7A7B000-3C3C-454D-A44A-88D1B82C9737}" type="slidenum">
              <a:rPr lang="it-IT" smtClean="0"/>
              <a:t>‹N›</a:t>
            </a:fld>
            <a:endParaRPr lang="it-IT"/>
          </a:p>
        </p:txBody>
      </p:sp>
    </p:spTree>
    <p:extLst>
      <p:ext uri="{BB962C8B-B14F-4D97-AF65-F5344CB8AC3E}">
        <p14:creationId xmlns:p14="http://schemas.microsoft.com/office/powerpoint/2010/main" val="1764417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FC32914-E53F-4B7A-894A-76D16E315763}" type="slidenum">
              <a:rPr lang="it-IT" smtClean="0">
                <a:solidFill>
                  <a:prstClr val="black"/>
                </a:solidFill>
              </a:rPr>
              <a:pPr/>
              <a:t>6</a:t>
            </a:fld>
            <a:endParaRPr lang="it-IT">
              <a:solidFill>
                <a:prstClr val="black"/>
              </a:solidFill>
            </a:endParaRPr>
          </a:p>
        </p:txBody>
      </p:sp>
    </p:spTree>
    <p:extLst>
      <p:ext uri="{BB962C8B-B14F-4D97-AF65-F5344CB8AC3E}">
        <p14:creationId xmlns:p14="http://schemas.microsoft.com/office/powerpoint/2010/main" val="407942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FC32914-E53F-4B7A-894A-76D16E315763}" type="slidenum">
              <a:rPr lang="it-IT" smtClean="0">
                <a:solidFill>
                  <a:prstClr val="black"/>
                </a:solidFill>
              </a:rPr>
              <a:pPr/>
              <a:t>7</a:t>
            </a:fld>
            <a:endParaRPr lang="it-IT">
              <a:solidFill>
                <a:prstClr val="black"/>
              </a:solidFill>
            </a:endParaRPr>
          </a:p>
        </p:txBody>
      </p:sp>
    </p:spTree>
    <p:extLst>
      <p:ext uri="{BB962C8B-B14F-4D97-AF65-F5344CB8AC3E}">
        <p14:creationId xmlns:p14="http://schemas.microsoft.com/office/powerpoint/2010/main" val="407942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B20B8ED-C442-433D-986F-41A9D2363795}" type="datetimeFigureOut">
              <a:rPr lang="it-IT" smtClean="0"/>
              <a:t>09/04/2015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CB1884-21B5-4AF3-846A-14E1AFFB6AA4}" type="slidenum">
              <a:rPr lang="it-IT" smtClean="0"/>
              <a:t>‹N›</a:t>
            </a:fld>
            <a:endParaRPr lang="it-IT"/>
          </a:p>
        </p:txBody>
      </p:sp>
    </p:spTree>
    <p:extLst>
      <p:ext uri="{BB962C8B-B14F-4D97-AF65-F5344CB8AC3E}">
        <p14:creationId xmlns:p14="http://schemas.microsoft.com/office/powerpoint/2010/main" val="233766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B20B8ED-C442-433D-986F-41A9D2363795}" type="datetimeFigureOut">
              <a:rPr lang="it-IT" smtClean="0"/>
              <a:t>09/04/2015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CB1884-21B5-4AF3-846A-14E1AFFB6AA4}" type="slidenum">
              <a:rPr lang="it-IT" smtClean="0"/>
              <a:t>‹N›</a:t>
            </a:fld>
            <a:endParaRPr lang="it-IT"/>
          </a:p>
        </p:txBody>
      </p:sp>
    </p:spTree>
    <p:extLst>
      <p:ext uri="{BB962C8B-B14F-4D97-AF65-F5344CB8AC3E}">
        <p14:creationId xmlns:p14="http://schemas.microsoft.com/office/powerpoint/2010/main" val="1929023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B20B8ED-C442-433D-986F-41A9D2363795}" type="datetimeFigureOut">
              <a:rPr lang="it-IT" smtClean="0"/>
              <a:t>09/04/2015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CB1884-21B5-4AF3-846A-14E1AFFB6AA4}" type="slidenum">
              <a:rPr lang="it-IT" smtClean="0"/>
              <a:t>‹N›</a:t>
            </a:fld>
            <a:endParaRPr lang="it-IT"/>
          </a:p>
        </p:txBody>
      </p:sp>
    </p:spTree>
    <p:extLst>
      <p:ext uri="{BB962C8B-B14F-4D97-AF65-F5344CB8AC3E}">
        <p14:creationId xmlns:p14="http://schemas.microsoft.com/office/powerpoint/2010/main" val="3566998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B20B8ED-C442-433D-986F-41A9D2363795}" type="datetimeFigureOut">
              <a:rPr lang="it-IT" smtClean="0"/>
              <a:t>09/04/2015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CB1884-21B5-4AF3-846A-14E1AFFB6AA4}" type="slidenum">
              <a:rPr lang="it-IT" smtClean="0"/>
              <a:t>‹N›</a:t>
            </a:fld>
            <a:endParaRPr lang="it-IT"/>
          </a:p>
        </p:txBody>
      </p:sp>
    </p:spTree>
    <p:extLst>
      <p:ext uri="{BB962C8B-B14F-4D97-AF65-F5344CB8AC3E}">
        <p14:creationId xmlns:p14="http://schemas.microsoft.com/office/powerpoint/2010/main" val="24101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B20B8ED-C442-433D-986F-41A9D2363795}" type="datetimeFigureOut">
              <a:rPr lang="it-IT" smtClean="0"/>
              <a:t>09/04/2015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CB1884-21B5-4AF3-846A-14E1AFFB6AA4}" type="slidenum">
              <a:rPr lang="it-IT" smtClean="0"/>
              <a:t>‹N›</a:t>
            </a:fld>
            <a:endParaRPr lang="it-IT"/>
          </a:p>
        </p:txBody>
      </p:sp>
    </p:spTree>
    <p:extLst>
      <p:ext uri="{BB962C8B-B14F-4D97-AF65-F5344CB8AC3E}">
        <p14:creationId xmlns:p14="http://schemas.microsoft.com/office/powerpoint/2010/main" val="3667312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B20B8ED-C442-433D-986F-41A9D2363795}" type="datetimeFigureOut">
              <a:rPr lang="it-IT" smtClean="0"/>
              <a:t>09/04/2015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8CB1884-21B5-4AF3-846A-14E1AFFB6AA4}" type="slidenum">
              <a:rPr lang="it-IT" smtClean="0"/>
              <a:t>‹N›</a:t>
            </a:fld>
            <a:endParaRPr lang="it-IT"/>
          </a:p>
        </p:txBody>
      </p:sp>
    </p:spTree>
    <p:extLst>
      <p:ext uri="{BB962C8B-B14F-4D97-AF65-F5344CB8AC3E}">
        <p14:creationId xmlns:p14="http://schemas.microsoft.com/office/powerpoint/2010/main" val="4049242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B20B8ED-C442-433D-986F-41A9D2363795}" type="datetimeFigureOut">
              <a:rPr lang="it-IT" smtClean="0"/>
              <a:t>09/04/2015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8CB1884-21B5-4AF3-846A-14E1AFFB6AA4}" type="slidenum">
              <a:rPr lang="it-IT" smtClean="0"/>
              <a:t>‹N›</a:t>
            </a:fld>
            <a:endParaRPr lang="it-IT"/>
          </a:p>
        </p:txBody>
      </p:sp>
    </p:spTree>
    <p:extLst>
      <p:ext uri="{BB962C8B-B14F-4D97-AF65-F5344CB8AC3E}">
        <p14:creationId xmlns:p14="http://schemas.microsoft.com/office/powerpoint/2010/main" val="2118359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B20B8ED-C442-433D-986F-41A9D2363795}" type="datetimeFigureOut">
              <a:rPr lang="it-IT" smtClean="0"/>
              <a:t>09/04/2015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8CB1884-21B5-4AF3-846A-14E1AFFB6AA4}" type="slidenum">
              <a:rPr lang="it-IT" smtClean="0"/>
              <a:t>‹N›</a:t>
            </a:fld>
            <a:endParaRPr lang="it-IT"/>
          </a:p>
        </p:txBody>
      </p:sp>
    </p:spTree>
    <p:extLst>
      <p:ext uri="{BB962C8B-B14F-4D97-AF65-F5344CB8AC3E}">
        <p14:creationId xmlns:p14="http://schemas.microsoft.com/office/powerpoint/2010/main" val="402065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B20B8ED-C442-433D-986F-41A9D2363795}" type="datetimeFigureOut">
              <a:rPr lang="it-IT" smtClean="0"/>
              <a:t>09/04/2015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8CB1884-21B5-4AF3-846A-14E1AFFB6AA4}" type="slidenum">
              <a:rPr lang="it-IT" smtClean="0"/>
              <a:t>‹N›</a:t>
            </a:fld>
            <a:endParaRPr lang="it-IT"/>
          </a:p>
        </p:txBody>
      </p:sp>
    </p:spTree>
    <p:extLst>
      <p:ext uri="{BB962C8B-B14F-4D97-AF65-F5344CB8AC3E}">
        <p14:creationId xmlns:p14="http://schemas.microsoft.com/office/powerpoint/2010/main" val="4239191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B20B8ED-C442-433D-986F-41A9D2363795}" type="datetimeFigureOut">
              <a:rPr lang="it-IT" smtClean="0"/>
              <a:t>09/04/2015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8CB1884-21B5-4AF3-846A-14E1AFFB6AA4}" type="slidenum">
              <a:rPr lang="it-IT" smtClean="0"/>
              <a:t>‹N›</a:t>
            </a:fld>
            <a:endParaRPr lang="it-IT"/>
          </a:p>
        </p:txBody>
      </p:sp>
    </p:spTree>
    <p:extLst>
      <p:ext uri="{BB962C8B-B14F-4D97-AF65-F5344CB8AC3E}">
        <p14:creationId xmlns:p14="http://schemas.microsoft.com/office/powerpoint/2010/main" val="3771599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B20B8ED-C442-433D-986F-41A9D2363795}" type="datetimeFigureOut">
              <a:rPr lang="it-IT" smtClean="0"/>
              <a:t>09/04/2015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8CB1884-21B5-4AF3-846A-14E1AFFB6AA4}" type="slidenum">
              <a:rPr lang="it-IT" smtClean="0"/>
              <a:t>‹N›</a:t>
            </a:fld>
            <a:endParaRPr lang="it-IT"/>
          </a:p>
        </p:txBody>
      </p:sp>
    </p:spTree>
    <p:extLst>
      <p:ext uri="{BB962C8B-B14F-4D97-AF65-F5344CB8AC3E}">
        <p14:creationId xmlns:p14="http://schemas.microsoft.com/office/powerpoint/2010/main" val="3060633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0B8ED-C442-433D-986F-41A9D2363795}" type="datetimeFigureOut">
              <a:rPr lang="it-IT" smtClean="0"/>
              <a:t>09/04/2015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CB1884-21B5-4AF3-846A-14E1AFFB6AA4}" type="slidenum">
              <a:rPr lang="it-IT" smtClean="0"/>
              <a:t>‹N›</a:t>
            </a:fld>
            <a:endParaRPr lang="it-IT"/>
          </a:p>
        </p:txBody>
      </p:sp>
    </p:spTree>
    <p:extLst>
      <p:ext uri="{BB962C8B-B14F-4D97-AF65-F5344CB8AC3E}">
        <p14:creationId xmlns:p14="http://schemas.microsoft.com/office/powerpoint/2010/main" val="2592046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24744"/>
            <a:ext cx="8229600" cy="3096344"/>
          </a:xfrm>
        </p:spPr>
        <p:txBody>
          <a:bodyPr>
            <a:noAutofit/>
          </a:bodyPr>
          <a:lstStyle/>
          <a:p>
            <a:pPr marL="0" indent="0"/>
            <a:r>
              <a:rPr lang="it-IT" b="1" dirty="0" smtClean="0">
                <a:solidFill>
                  <a:schemeClr val="accent1">
                    <a:lumMod val="50000"/>
                  </a:schemeClr>
                </a:solidFill>
              </a:rPr>
              <a:t>Le imprese femminili in Provincia di </a:t>
            </a:r>
            <a:r>
              <a:rPr lang="it-IT" b="1" dirty="0" smtClean="0">
                <a:solidFill>
                  <a:schemeClr val="accent1">
                    <a:lumMod val="50000"/>
                  </a:schemeClr>
                </a:solidFill>
              </a:rPr>
              <a:t>Trento</a:t>
            </a:r>
            <a:br>
              <a:rPr lang="it-IT" b="1" dirty="0" smtClean="0">
                <a:solidFill>
                  <a:schemeClr val="accent1">
                    <a:lumMod val="50000"/>
                  </a:schemeClr>
                </a:solidFill>
              </a:rPr>
            </a:br>
            <a:r>
              <a:rPr lang="it-IT" b="1" dirty="0" smtClean="0">
                <a:solidFill>
                  <a:schemeClr val="accent1">
                    <a:lumMod val="50000"/>
                  </a:schemeClr>
                </a:solidFill>
              </a:rPr>
              <a:t/>
            </a:r>
            <a:br>
              <a:rPr lang="it-IT" b="1" dirty="0" smtClean="0">
                <a:solidFill>
                  <a:schemeClr val="accent1">
                    <a:lumMod val="50000"/>
                  </a:schemeClr>
                </a:solidFill>
              </a:rPr>
            </a:br>
            <a:r>
              <a:rPr lang="it-IT" sz="3600" b="1" dirty="0" smtClean="0">
                <a:solidFill>
                  <a:schemeClr val="accent1">
                    <a:lumMod val="50000"/>
                  </a:schemeClr>
                </a:solidFill>
              </a:rPr>
              <a:t>al 31 dicembre 2014</a:t>
            </a:r>
            <a:endParaRPr lang="it-IT" sz="3600" b="1" dirty="0">
              <a:solidFill>
                <a:schemeClr val="accent1">
                  <a:lumMod val="50000"/>
                </a:schemeClr>
              </a:solidFill>
            </a:endParaRPr>
          </a:p>
        </p:txBody>
      </p:sp>
      <p:sp>
        <p:nvSpPr>
          <p:cNvPr id="3" name="Segnaposto contenuto 2"/>
          <p:cNvSpPr>
            <a:spLocks noGrp="1"/>
          </p:cNvSpPr>
          <p:nvPr>
            <p:ph idx="1"/>
          </p:nvPr>
        </p:nvSpPr>
        <p:spPr>
          <a:xfrm>
            <a:off x="395536" y="4365104"/>
            <a:ext cx="8229600" cy="2232248"/>
          </a:xfrm>
        </p:spPr>
        <p:txBody>
          <a:bodyPr>
            <a:normAutofit lnSpcReduction="10000"/>
          </a:bodyPr>
          <a:lstStyle/>
          <a:p>
            <a:pPr marL="0" indent="0" algn="ctr">
              <a:buNone/>
            </a:pPr>
            <a:endParaRPr lang="it-IT" dirty="0" smtClean="0">
              <a:solidFill>
                <a:schemeClr val="accent1">
                  <a:lumMod val="50000"/>
                </a:schemeClr>
              </a:solidFill>
            </a:endParaRPr>
          </a:p>
          <a:p>
            <a:pPr marL="0" indent="0" algn="ctr">
              <a:buNone/>
            </a:pPr>
            <a:endParaRPr lang="it-IT" dirty="0">
              <a:solidFill>
                <a:schemeClr val="accent1">
                  <a:lumMod val="50000"/>
                </a:schemeClr>
              </a:solidFill>
            </a:endParaRPr>
          </a:p>
          <a:p>
            <a:pPr marL="0" indent="0" algn="ctr">
              <a:buNone/>
            </a:pPr>
            <a:r>
              <a:rPr lang="it-IT" dirty="0" smtClean="0">
                <a:solidFill>
                  <a:schemeClr val="accent1">
                    <a:lumMod val="50000"/>
                  </a:schemeClr>
                </a:solidFill>
              </a:rPr>
              <a:t>Elaborazioni </a:t>
            </a:r>
            <a:r>
              <a:rPr lang="it-IT" dirty="0">
                <a:solidFill>
                  <a:schemeClr val="accent1">
                    <a:lumMod val="50000"/>
                  </a:schemeClr>
                </a:solidFill>
              </a:rPr>
              <a:t>Ufficio Studi e Ricerche</a:t>
            </a:r>
            <a:br>
              <a:rPr lang="it-IT" dirty="0">
                <a:solidFill>
                  <a:schemeClr val="accent1">
                    <a:lumMod val="50000"/>
                  </a:schemeClr>
                </a:solidFill>
              </a:rPr>
            </a:br>
            <a:r>
              <a:rPr lang="it-IT" dirty="0">
                <a:solidFill>
                  <a:schemeClr val="accent1">
                    <a:lumMod val="50000"/>
                  </a:schemeClr>
                </a:solidFill>
              </a:rPr>
              <a:t>Camera di Commercio I.A.A. di </a:t>
            </a:r>
            <a:r>
              <a:rPr lang="it-IT" dirty="0" smtClean="0">
                <a:solidFill>
                  <a:schemeClr val="accent1">
                    <a:lumMod val="50000"/>
                  </a:schemeClr>
                </a:solidFill>
              </a:rPr>
              <a:t>Trento</a:t>
            </a:r>
            <a:endParaRPr lang="it-IT" dirty="0">
              <a:solidFill>
                <a:schemeClr val="accent1">
                  <a:lumMod val="50000"/>
                </a:schemeClr>
              </a:solidFill>
            </a:endParaRPr>
          </a:p>
          <a:p>
            <a:pPr marL="0" indent="0" algn="ctr">
              <a:buNone/>
            </a:pPr>
            <a:endParaRPr lang="it-IT" dirty="0" smtClean="0">
              <a:solidFill>
                <a:schemeClr val="accent1">
                  <a:lumMod val="50000"/>
                </a:schemeClr>
              </a:solidFill>
            </a:endParaRPr>
          </a:p>
          <a:p>
            <a:pPr marL="0" indent="0">
              <a:buNone/>
            </a:pPr>
            <a:endParaRPr lang="it-IT" dirty="0">
              <a:solidFill>
                <a:schemeClr val="accent1">
                  <a:lumMod val="50000"/>
                </a:schemeClr>
              </a:solidFill>
            </a:endParaRPr>
          </a:p>
          <a:p>
            <a:pPr marL="0" indent="0">
              <a:buNone/>
            </a:pPr>
            <a:endParaRPr lang="it-IT" dirty="0">
              <a:solidFill>
                <a:schemeClr val="accent1">
                  <a:lumMod val="50000"/>
                </a:schemeClr>
              </a:solidFill>
            </a:endParaRPr>
          </a:p>
        </p:txBody>
      </p:sp>
    </p:spTree>
    <p:extLst>
      <p:ext uri="{BB962C8B-B14F-4D97-AF65-F5344CB8AC3E}">
        <p14:creationId xmlns:p14="http://schemas.microsoft.com/office/powerpoint/2010/main" val="1038818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0648"/>
            <a:ext cx="8229600" cy="1143000"/>
          </a:xfrm>
        </p:spPr>
        <p:txBody>
          <a:bodyPr>
            <a:noAutofit/>
          </a:bodyPr>
          <a:lstStyle/>
          <a:p>
            <a:r>
              <a:rPr lang="it-IT" sz="2800" b="1" dirty="0" smtClean="0">
                <a:solidFill>
                  <a:srgbClr val="4F81BD">
                    <a:lumMod val="75000"/>
                  </a:srgbClr>
                </a:solidFill>
              </a:rPr>
              <a:t>Provincia di </a:t>
            </a:r>
            <a:r>
              <a:rPr lang="it-IT" sz="2800" b="1" dirty="0">
                <a:solidFill>
                  <a:srgbClr val="4F81BD">
                    <a:lumMod val="75000"/>
                  </a:srgbClr>
                </a:solidFill>
              </a:rPr>
              <a:t>T</a:t>
            </a:r>
            <a:r>
              <a:rPr lang="it-IT" sz="2800" b="1" dirty="0" smtClean="0">
                <a:solidFill>
                  <a:srgbClr val="4F81BD">
                    <a:lumMod val="75000"/>
                  </a:srgbClr>
                </a:solidFill>
              </a:rPr>
              <a:t>rento</a:t>
            </a:r>
            <a:br>
              <a:rPr lang="it-IT" sz="2800" b="1" dirty="0" smtClean="0">
                <a:solidFill>
                  <a:srgbClr val="4F81BD">
                    <a:lumMod val="75000"/>
                  </a:srgbClr>
                </a:solidFill>
              </a:rPr>
            </a:br>
            <a:r>
              <a:rPr lang="it-IT" sz="2800" b="1" dirty="0" smtClean="0">
                <a:solidFill>
                  <a:srgbClr val="4F81BD">
                    <a:lumMod val="75000"/>
                  </a:srgbClr>
                </a:solidFill>
              </a:rPr>
              <a:t>Imprese </a:t>
            </a:r>
            <a:r>
              <a:rPr lang="it-IT" sz="2800" b="1" dirty="0">
                <a:solidFill>
                  <a:srgbClr val="4F81BD">
                    <a:lumMod val="75000"/>
                  </a:srgbClr>
                </a:solidFill>
              </a:rPr>
              <a:t>femminili registrate per settore di attività</a:t>
            </a:r>
            <a:br>
              <a:rPr lang="it-IT" sz="2800" b="1" dirty="0">
                <a:solidFill>
                  <a:srgbClr val="4F81BD">
                    <a:lumMod val="75000"/>
                  </a:srgbClr>
                </a:solidFill>
              </a:rPr>
            </a:br>
            <a:r>
              <a:rPr lang="it-IT" sz="2800" b="1" dirty="0">
                <a:solidFill>
                  <a:srgbClr val="4F81BD">
                    <a:lumMod val="75000"/>
                  </a:srgbClr>
                </a:solidFill>
              </a:rPr>
              <a:t>al </a:t>
            </a:r>
            <a:r>
              <a:rPr lang="it-IT" sz="2800" b="1" dirty="0" smtClean="0">
                <a:solidFill>
                  <a:srgbClr val="4F81BD">
                    <a:lumMod val="75000"/>
                  </a:srgbClr>
                </a:solidFill>
              </a:rPr>
              <a:t>31 dicembre 2014</a:t>
            </a:r>
            <a:endParaRPr lang="it-IT" sz="2800" dirty="0"/>
          </a:p>
        </p:txBody>
      </p:sp>
      <p:sp>
        <p:nvSpPr>
          <p:cNvPr id="3" name="Segnaposto contenuto 2"/>
          <p:cNvSpPr>
            <a:spLocks noGrp="1"/>
          </p:cNvSpPr>
          <p:nvPr>
            <p:ph idx="1"/>
          </p:nvPr>
        </p:nvSpPr>
        <p:spPr/>
        <p:txBody>
          <a:bodyPr>
            <a:normAutofit/>
          </a:bodyPr>
          <a:lstStyle/>
          <a:p>
            <a:pPr marL="0" indent="0" algn="just">
              <a:buNone/>
            </a:pPr>
            <a:endParaRPr lang="it-IT" sz="2200" dirty="0" smtClean="0"/>
          </a:p>
          <a:p>
            <a:pPr algn="just"/>
            <a:r>
              <a:rPr lang="it-IT" sz="2400" dirty="0" smtClean="0"/>
              <a:t>L’incidenza delle imprese femminili è particolarmente rilevante nel </a:t>
            </a:r>
            <a:r>
              <a:rPr lang="it-IT" sz="2400" b="1" dirty="0" smtClean="0"/>
              <a:t>commercio </a:t>
            </a:r>
            <a:r>
              <a:rPr lang="it-IT" sz="2400" dirty="0" smtClean="0"/>
              <a:t>(22,5%), nell’</a:t>
            </a:r>
            <a:r>
              <a:rPr lang="it-IT" sz="2400" b="1" dirty="0" smtClean="0"/>
              <a:t>agricoltura </a:t>
            </a:r>
            <a:r>
              <a:rPr lang="it-IT" sz="2400" dirty="0" smtClean="0"/>
              <a:t>(21,1%), </a:t>
            </a:r>
            <a:r>
              <a:rPr lang="it-IT" sz="2400" dirty="0" smtClean="0"/>
              <a:t>nel </a:t>
            </a:r>
            <a:r>
              <a:rPr lang="it-IT" sz="2400" b="1" dirty="0" smtClean="0"/>
              <a:t>turismo</a:t>
            </a:r>
            <a:r>
              <a:rPr lang="it-IT" sz="2400" dirty="0" smtClean="0"/>
              <a:t> (16,3%), inteso come attività di alloggio e ristorazione e nelle </a:t>
            </a:r>
            <a:r>
              <a:rPr lang="it-IT" sz="2400" b="1" dirty="0" smtClean="0"/>
              <a:t>«altre</a:t>
            </a:r>
            <a:r>
              <a:rPr lang="it-IT" sz="2400" dirty="0" smtClean="0"/>
              <a:t> </a:t>
            </a:r>
            <a:r>
              <a:rPr lang="it-IT" sz="2400" b="1" dirty="0" smtClean="0"/>
              <a:t>attività di servizi</a:t>
            </a:r>
            <a:r>
              <a:rPr lang="it-IT" sz="2400" dirty="0" smtClean="0"/>
              <a:t>» (prevalentemente servizi alla persona) con il 12,3%.</a:t>
            </a:r>
            <a:endParaRPr lang="it-IT" sz="2400" dirty="0"/>
          </a:p>
        </p:txBody>
      </p:sp>
    </p:spTree>
    <p:extLst>
      <p:ext uri="{BB962C8B-B14F-4D97-AF65-F5344CB8AC3E}">
        <p14:creationId xmlns:p14="http://schemas.microsoft.com/office/powerpoint/2010/main" val="4049004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solidFill>
                  <a:schemeClr val="accent1">
                    <a:lumMod val="50000"/>
                  </a:schemeClr>
                </a:solidFill>
              </a:rPr>
              <a:t>Fonte e definizione di impresa femminile</a:t>
            </a:r>
            <a:endParaRPr lang="it-IT" sz="3600" b="1" dirty="0">
              <a:solidFill>
                <a:schemeClr val="accent1">
                  <a:lumMod val="50000"/>
                </a:schemeClr>
              </a:solidFill>
            </a:endParaRPr>
          </a:p>
        </p:txBody>
      </p:sp>
      <p:sp>
        <p:nvSpPr>
          <p:cNvPr id="3" name="Segnaposto contenuto 2"/>
          <p:cNvSpPr>
            <a:spLocks noGrp="1"/>
          </p:cNvSpPr>
          <p:nvPr>
            <p:ph idx="1"/>
          </p:nvPr>
        </p:nvSpPr>
        <p:spPr>
          <a:xfrm>
            <a:off x="395536" y="1484784"/>
            <a:ext cx="8229600" cy="5112568"/>
          </a:xfrm>
        </p:spPr>
        <p:txBody>
          <a:bodyPr>
            <a:normAutofit fontScale="62500" lnSpcReduction="20000"/>
          </a:bodyPr>
          <a:lstStyle/>
          <a:p>
            <a:pPr algn="just"/>
            <a:r>
              <a:rPr lang="it-IT" sz="3800" b="1" dirty="0" smtClean="0">
                <a:solidFill>
                  <a:schemeClr val="accent1">
                    <a:lumMod val="50000"/>
                  </a:schemeClr>
                </a:solidFill>
              </a:rPr>
              <a:t>I dati </a:t>
            </a:r>
            <a:r>
              <a:rPr lang="it-IT" sz="3800" b="1" dirty="0">
                <a:solidFill>
                  <a:schemeClr val="accent1">
                    <a:lumMod val="50000"/>
                  </a:schemeClr>
                </a:solidFill>
              </a:rPr>
              <a:t>e</a:t>
            </a:r>
            <a:r>
              <a:rPr lang="it-IT" sz="3800" b="1" dirty="0" smtClean="0">
                <a:solidFill>
                  <a:schemeClr val="accent1">
                    <a:lumMod val="50000"/>
                  </a:schemeClr>
                </a:solidFill>
              </a:rPr>
              <a:t>sposti riguardano i </a:t>
            </a:r>
            <a:r>
              <a:rPr lang="it-IT" sz="3800" b="1" dirty="0">
                <a:solidFill>
                  <a:schemeClr val="accent1">
                    <a:lumMod val="50000"/>
                  </a:schemeClr>
                </a:solidFill>
              </a:rPr>
              <a:t>soggetti economici iscritti al Registro Imprese delle Camere di Commercio</a:t>
            </a:r>
            <a:r>
              <a:rPr lang="it-IT" b="1" dirty="0">
                <a:solidFill>
                  <a:schemeClr val="accent1">
                    <a:lumMod val="50000"/>
                  </a:schemeClr>
                </a:solidFill>
              </a:rPr>
              <a:t> </a:t>
            </a:r>
            <a:r>
              <a:rPr lang="it-IT" sz="2900" dirty="0">
                <a:solidFill>
                  <a:schemeClr val="accent1">
                    <a:lumMod val="50000"/>
                  </a:schemeClr>
                </a:solidFill>
              </a:rPr>
              <a:t>(Fonte: Sistema statistico </a:t>
            </a:r>
            <a:r>
              <a:rPr lang="it-IT" sz="2900" dirty="0" err="1">
                <a:solidFill>
                  <a:schemeClr val="accent1">
                    <a:lumMod val="50000"/>
                  </a:schemeClr>
                </a:solidFill>
              </a:rPr>
              <a:t>StockView</a:t>
            </a:r>
            <a:r>
              <a:rPr lang="it-IT" sz="2900" dirty="0">
                <a:solidFill>
                  <a:schemeClr val="accent1">
                    <a:lumMod val="50000"/>
                  </a:schemeClr>
                </a:solidFill>
              </a:rPr>
              <a:t> realizzato da </a:t>
            </a:r>
            <a:r>
              <a:rPr lang="it-IT" sz="2900" dirty="0" err="1">
                <a:solidFill>
                  <a:schemeClr val="accent1">
                    <a:lumMod val="50000"/>
                  </a:schemeClr>
                </a:solidFill>
              </a:rPr>
              <a:t>Infocamere</a:t>
            </a:r>
            <a:r>
              <a:rPr lang="it-IT" sz="2900" dirty="0">
                <a:solidFill>
                  <a:schemeClr val="accent1">
                    <a:lumMod val="50000"/>
                  </a:schemeClr>
                </a:solidFill>
              </a:rPr>
              <a:t>)</a:t>
            </a:r>
          </a:p>
          <a:p>
            <a:pPr marL="0" indent="0" algn="just">
              <a:buNone/>
            </a:pPr>
            <a:endParaRPr lang="it-IT" b="1" dirty="0">
              <a:solidFill>
                <a:schemeClr val="accent1">
                  <a:lumMod val="50000"/>
                </a:schemeClr>
              </a:solidFill>
            </a:endParaRPr>
          </a:p>
          <a:p>
            <a:pPr algn="just"/>
            <a:r>
              <a:rPr lang="it-IT" sz="3800" dirty="0" smtClean="0">
                <a:solidFill>
                  <a:schemeClr val="accent1">
                    <a:lumMod val="50000"/>
                  </a:schemeClr>
                </a:solidFill>
              </a:rPr>
              <a:t>Definizione di </a:t>
            </a:r>
            <a:r>
              <a:rPr lang="it-IT" sz="3800" b="1" dirty="0" smtClean="0">
                <a:solidFill>
                  <a:schemeClr val="accent1">
                    <a:lumMod val="50000"/>
                  </a:schemeClr>
                </a:solidFill>
              </a:rPr>
              <a:t>imprese femminili </a:t>
            </a:r>
            <a:r>
              <a:rPr lang="it-IT" sz="3800" dirty="0" smtClean="0">
                <a:solidFill>
                  <a:schemeClr val="accent1">
                    <a:lumMod val="50000"/>
                  </a:schemeClr>
                </a:solidFill>
              </a:rPr>
              <a:t>utilizzata in Stock </a:t>
            </a:r>
            <a:r>
              <a:rPr lang="it-IT" sz="3800" dirty="0" err="1" smtClean="0">
                <a:solidFill>
                  <a:schemeClr val="accent1">
                    <a:lumMod val="50000"/>
                  </a:schemeClr>
                </a:solidFill>
              </a:rPr>
              <a:t>View</a:t>
            </a:r>
            <a:r>
              <a:rPr lang="it-IT" sz="3800" b="1" dirty="0" smtClean="0">
                <a:solidFill>
                  <a:schemeClr val="accent1">
                    <a:lumMod val="50000"/>
                  </a:schemeClr>
                </a:solidFill>
              </a:rPr>
              <a:t>: </a:t>
            </a:r>
            <a:r>
              <a:rPr lang="it-IT" sz="3800" b="1" dirty="0">
                <a:solidFill>
                  <a:schemeClr val="accent1">
                    <a:lumMod val="50000"/>
                  </a:schemeClr>
                </a:solidFill>
              </a:rPr>
              <a:t>le imprese in cui la partecipazione femminile è superiore al 50%.</a:t>
            </a:r>
            <a:r>
              <a:rPr lang="it-IT" b="1" dirty="0">
                <a:solidFill>
                  <a:schemeClr val="accent1">
                    <a:lumMod val="50000"/>
                  </a:schemeClr>
                </a:solidFill>
              </a:rPr>
              <a:t> </a:t>
            </a:r>
          </a:p>
          <a:p>
            <a:pPr lvl="1" algn="just"/>
            <a:r>
              <a:rPr lang="it-IT" sz="2900" dirty="0">
                <a:solidFill>
                  <a:schemeClr val="accent1">
                    <a:lumMod val="50000"/>
                  </a:schemeClr>
                </a:solidFill>
              </a:rPr>
              <a:t>Le  imprese sono poi classificate in base alla maggior o minore capacità di controllo esercitato dalle donne (presenza femminile)</a:t>
            </a:r>
          </a:p>
          <a:p>
            <a:pPr lvl="1" algn="just"/>
            <a:endParaRPr lang="it-IT" sz="2600" dirty="0">
              <a:solidFill>
                <a:schemeClr val="accent1">
                  <a:lumMod val="50000"/>
                </a:schemeClr>
              </a:solidFill>
            </a:endParaRPr>
          </a:p>
          <a:p>
            <a:r>
              <a:rPr lang="it-IT" sz="3800" b="1" dirty="0">
                <a:solidFill>
                  <a:schemeClr val="accent1">
                    <a:lumMod val="50000"/>
                  </a:schemeClr>
                </a:solidFill>
              </a:rPr>
              <a:t>Il grado di partecipazione femminile </a:t>
            </a:r>
            <a:r>
              <a:rPr lang="it-IT" dirty="0">
                <a:solidFill>
                  <a:schemeClr val="accent1">
                    <a:lumMod val="50000"/>
                  </a:schemeClr>
                </a:solidFill>
              </a:rPr>
              <a:t>è desunto da:</a:t>
            </a:r>
          </a:p>
          <a:p>
            <a:pPr lvl="1" algn="just"/>
            <a:r>
              <a:rPr lang="it-IT" dirty="0">
                <a:solidFill>
                  <a:schemeClr val="accent1">
                    <a:lumMod val="50000"/>
                  </a:schemeClr>
                </a:solidFill>
              </a:rPr>
              <a:t>natura giuridica dell’impresa</a:t>
            </a:r>
          </a:p>
          <a:p>
            <a:pPr lvl="1" algn="just"/>
            <a:r>
              <a:rPr lang="it-IT" dirty="0">
                <a:solidFill>
                  <a:schemeClr val="accent1">
                    <a:lumMod val="50000"/>
                  </a:schemeClr>
                </a:solidFill>
              </a:rPr>
              <a:t>eventuale quota di capitale sociale detenuta da ciascun socio donna</a:t>
            </a:r>
          </a:p>
          <a:p>
            <a:pPr lvl="1" algn="just"/>
            <a:r>
              <a:rPr lang="it-IT" dirty="0">
                <a:solidFill>
                  <a:schemeClr val="accent1">
                    <a:lumMod val="50000"/>
                  </a:schemeClr>
                </a:solidFill>
              </a:rPr>
              <a:t>percentuale di donne presenti tra gli amministratori o titolari o soci dell’impresa</a:t>
            </a:r>
          </a:p>
          <a:p>
            <a:pPr marL="457200" lvl="1" indent="0" algn="just">
              <a:buNone/>
            </a:pPr>
            <a:endParaRPr lang="it-IT" sz="2600" dirty="0">
              <a:solidFill>
                <a:schemeClr val="accent1">
                  <a:lumMod val="50000"/>
                </a:schemeClr>
              </a:solidFill>
            </a:endParaRPr>
          </a:p>
          <a:p>
            <a:pPr marL="457200" lvl="1" indent="0" algn="just">
              <a:buNone/>
            </a:pPr>
            <a:r>
              <a:rPr lang="it-IT" sz="2200" dirty="0">
                <a:solidFill>
                  <a:schemeClr val="accent1">
                    <a:lumMod val="50000"/>
                  </a:schemeClr>
                </a:solidFill>
              </a:rPr>
              <a:t>Nota bene: le imprese non femminili non si possono identificare automaticamente come imprese maschili ossia partecipate in prevalenza da uomini (sul totale delle imprese giocano un ruolo significativo le imprese partecipate in prevalenza da soggetti giuridici)</a:t>
            </a:r>
          </a:p>
          <a:p>
            <a:endParaRPr lang="it-IT" dirty="0">
              <a:solidFill>
                <a:schemeClr val="accent1">
                  <a:lumMod val="50000"/>
                </a:schemeClr>
              </a:solidFill>
            </a:endParaRPr>
          </a:p>
        </p:txBody>
      </p:sp>
    </p:spTree>
    <p:extLst>
      <p:ext uri="{BB962C8B-B14F-4D97-AF65-F5344CB8AC3E}">
        <p14:creationId xmlns:p14="http://schemas.microsoft.com/office/powerpoint/2010/main" val="2912921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endParaRPr lang="it-IT" sz="4000" dirty="0">
              <a:solidFill>
                <a:srgbClr val="002060"/>
              </a:solidFill>
            </a:endParaRPr>
          </a:p>
        </p:txBody>
      </p:sp>
      <p:sp>
        <p:nvSpPr>
          <p:cNvPr id="3" name="Segnaposto contenuto 2"/>
          <p:cNvSpPr>
            <a:spLocks noGrp="1"/>
          </p:cNvSpPr>
          <p:nvPr>
            <p:ph idx="1"/>
          </p:nvPr>
        </p:nvSpPr>
        <p:spPr/>
        <p:txBody>
          <a:bodyPr/>
          <a:lstStyle/>
          <a:p>
            <a:pPr marL="0" lvl="0" indent="0" algn="ctr">
              <a:buNone/>
            </a:pPr>
            <a:endParaRPr lang="it-IT" b="1" dirty="0" smtClean="0">
              <a:solidFill>
                <a:srgbClr val="002060"/>
              </a:solidFill>
            </a:endParaRPr>
          </a:p>
          <a:p>
            <a:pPr marL="0" lvl="0" indent="0" algn="ctr">
              <a:buNone/>
            </a:pPr>
            <a:r>
              <a:rPr lang="it-IT" b="1" dirty="0" smtClean="0">
                <a:solidFill>
                  <a:srgbClr val="002060"/>
                </a:solidFill>
              </a:rPr>
              <a:t>I dati presentati sono riferiti alle</a:t>
            </a:r>
            <a:endParaRPr lang="it-IT" b="1" dirty="0">
              <a:solidFill>
                <a:srgbClr val="002060"/>
              </a:solidFill>
            </a:endParaRPr>
          </a:p>
          <a:p>
            <a:pPr marL="0" lvl="0" indent="0" algn="ctr">
              <a:buNone/>
            </a:pPr>
            <a:r>
              <a:rPr lang="it-IT" b="1" dirty="0" smtClean="0">
                <a:solidFill>
                  <a:srgbClr val="002060"/>
                </a:solidFill>
              </a:rPr>
              <a:t> </a:t>
            </a:r>
            <a:r>
              <a:rPr lang="it-IT" b="1" dirty="0">
                <a:solidFill>
                  <a:srgbClr val="002060"/>
                </a:solidFill>
              </a:rPr>
              <a:t>IMPRESE </a:t>
            </a:r>
            <a:r>
              <a:rPr lang="it-IT" b="1" dirty="0" smtClean="0">
                <a:solidFill>
                  <a:srgbClr val="002060"/>
                </a:solidFill>
              </a:rPr>
              <a:t>REGISTRATE:</a:t>
            </a:r>
            <a:endParaRPr lang="it-IT" b="1" dirty="0">
              <a:solidFill>
                <a:srgbClr val="002060"/>
              </a:solidFill>
            </a:endParaRPr>
          </a:p>
          <a:p>
            <a:pPr marL="0" lvl="0" indent="0" algn="ctr">
              <a:buNone/>
            </a:pPr>
            <a:r>
              <a:rPr lang="it-IT" b="1" dirty="0" smtClean="0">
                <a:solidFill>
                  <a:srgbClr val="002060"/>
                </a:solidFill>
              </a:rPr>
              <a:t>le </a:t>
            </a:r>
            <a:r>
              <a:rPr lang="it-IT" b="1" dirty="0">
                <a:solidFill>
                  <a:srgbClr val="002060"/>
                </a:solidFill>
              </a:rPr>
              <a:t>imprese iscritte al Registro </a:t>
            </a:r>
            <a:r>
              <a:rPr lang="it-IT" b="1" dirty="0" smtClean="0">
                <a:solidFill>
                  <a:srgbClr val="002060"/>
                </a:solidFill>
              </a:rPr>
              <a:t>Imprese</a:t>
            </a:r>
            <a:endParaRPr lang="it-IT" dirty="0">
              <a:solidFill>
                <a:srgbClr val="002060"/>
              </a:solidFill>
            </a:endParaRPr>
          </a:p>
          <a:p>
            <a:pPr marL="0" lvl="0" indent="0" algn="just">
              <a:buNone/>
            </a:pPr>
            <a:endParaRPr lang="it-IT" sz="2800" dirty="0">
              <a:solidFill>
                <a:srgbClr val="4F81BD">
                  <a:lumMod val="75000"/>
                </a:srgbClr>
              </a:solidFill>
            </a:endParaRPr>
          </a:p>
          <a:p>
            <a:endParaRPr lang="it-IT" dirty="0"/>
          </a:p>
        </p:txBody>
      </p:sp>
    </p:spTree>
    <p:extLst>
      <p:ext uri="{BB962C8B-B14F-4D97-AF65-F5344CB8AC3E}">
        <p14:creationId xmlns:p14="http://schemas.microsoft.com/office/powerpoint/2010/main" val="1868931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4000" b="1" dirty="0" smtClean="0">
                <a:solidFill>
                  <a:schemeClr val="accent1">
                    <a:lumMod val="50000"/>
                  </a:schemeClr>
                </a:solidFill>
              </a:rPr>
              <a:t>ATTENZIONE</a:t>
            </a:r>
            <a:endParaRPr lang="it-IT" sz="4000" dirty="0">
              <a:solidFill>
                <a:schemeClr val="accent1">
                  <a:lumMod val="50000"/>
                </a:schemeClr>
              </a:solidFill>
            </a:endParaRPr>
          </a:p>
        </p:txBody>
      </p:sp>
      <p:sp>
        <p:nvSpPr>
          <p:cNvPr id="3" name="Segnaposto contenuto 2"/>
          <p:cNvSpPr>
            <a:spLocks noGrp="1"/>
          </p:cNvSpPr>
          <p:nvPr>
            <p:ph idx="1"/>
          </p:nvPr>
        </p:nvSpPr>
        <p:spPr>
          <a:xfrm>
            <a:off x="457200" y="1124744"/>
            <a:ext cx="8229600" cy="5001419"/>
          </a:xfrm>
        </p:spPr>
        <p:txBody>
          <a:bodyPr>
            <a:normAutofit fontScale="55000" lnSpcReduction="20000"/>
          </a:bodyPr>
          <a:lstStyle/>
          <a:p>
            <a:pPr marL="0" lvl="0" indent="0" algn="ctr">
              <a:buNone/>
            </a:pPr>
            <a:endParaRPr lang="it-IT" b="1" dirty="0">
              <a:solidFill>
                <a:schemeClr val="tx1">
                  <a:lumMod val="85000"/>
                  <a:lumOff val="15000"/>
                </a:schemeClr>
              </a:solidFill>
            </a:endParaRPr>
          </a:p>
          <a:p>
            <a:pPr marL="0" indent="0" algn="just">
              <a:buNone/>
            </a:pPr>
            <a:r>
              <a:rPr lang="it-IT" sz="3800" dirty="0">
                <a:solidFill>
                  <a:srgbClr val="002060"/>
                </a:solidFill>
              </a:rPr>
              <a:t>A partire </a:t>
            </a:r>
            <a:r>
              <a:rPr lang="it-IT" sz="3800" dirty="0" smtClean="0">
                <a:solidFill>
                  <a:srgbClr val="002060"/>
                </a:solidFill>
              </a:rPr>
              <a:t>dal </a:t>
            </a:r>
            <a:r>
              <a:rPr lang="it-IT" sz="3800" b="1" dirty="0" smtClean="0">
                <a:solidFill>
                  <a:srgbClr val="002060"/>
                </a:solidFill>
              </a:rPr>
              <a:t>gennaio 2014 </a:t>
            </a:r>
            <a:r>
              <a:rPr lang="it-IT" sz="3800" dirty="0" smtClean="0">
                <a:solidFill>
                  <a:srgbClr val="002060"/>
                </a:solidFill>
              </a:rPr>
              <a:t>la </a:t>
            </a:r>
            <a:r>
              <a:rPr lang="it-IT" sz="3800" dirty="0">
                <a:solidFill>
                  <a:srgbClr val="002060"/>
                </a:solidFill>
              </a:rPr>
              <a:t>società </a:t>
            </a:r>
            <a:r>
              <a:rPr lang="it-IT" sz="3800" dirty="0" err="1">
                <a:solidFill>
                  <a:srgbClr val="002060"/>
                </a:solidFill>
              </a:rPr>
              <a:t>Infocamere</a:t>
            </a:r>
            <a:r>
              <a:rPr lang="it-IT" sz="3800" dirty="0">
                <a:solidFill>
                  <a:srgbClr val="002060"/>
                </a:solidFill>
              </a:rPr>
              <a:t> ha introdotto una modifica </a:t>
            </a:r>
            <a:r>
              <a:rPr lang="it-IT" sz="3800" b="1" dirty="0">
                <a:solidFill>
                  <a:srgbClr val="002060"/>
                </a:solidFill>
              </a:rPr>
              <a:t>all'algoritmo di calcolo</a:t>
            </a:r>
            <a:r>
              <a:rPr lang="it-IT" sz="3800" dirty="0">
                <a:solidFill>
                  <a:srgbClr val="002060"/>
                </a:solidFill>
              </a:rPr>
              <a:t> dell'imprenditoria femminile volto a migliorare la qualità dei dati forniti sull'universo dell'imprenditoria di </a:t>
            </a:r>
            <a:r>
              <a:rPr lang="it-IT" sz="3800" dirty="0" smtClean="0">
                <a:solidFill>
                  <a:srgbClr val="002060"/>
                </a:solidFill>
              </a:rPr>
              <a:t>genere. </a:t>
            </a:r>
            <a:r>
              <a:rPr lang="it-IT" sz="3800" dirty="0">
                <a:solidFill>
                  <a:srgbClr val="002060"/>
                </a:solidFill>
              </a:rPr>
              <a:t>I</a:t>
            </a:r>
            <a:r>
              <a:rPr lang="it-IT" sz="3800" dirty="0" smtClean="0">
                <a:solidFill>
                  <a:srgbClr val="002060"/>
                </a:solidFill>
              </a:rPr>
              <a:t>n </a:t>
            </a:r>
            <a:r>
              <a:rPr lang="it-IT" sz="3800" dirty="0">
                <a:solidFill>
                  <a:srgbClr val="002060"/>
                </a:solidFill>
              </a:rPr>
              <a:t>particolare la modifica all’algoritmo ha influito sullo </a:t>
            </a:r>
            <a:r>
              <a:rPr lang="it-IT" sz="3800" i="1" dirty="0">
                <a:solidFill>
                  <a:srgbClr val="002060"/>
                </a:solidFill>
              </a:rPr>
              <a:t>status</a:t>
            </a:r>
            <a:r>
              <a:rPr lang="it-IT" sz="3800" dirty="0">
                <a:solidFill>
                  <a:srgbClr val="002060"/>
                </a:solidFill>
              </a:rPr>
              <a:t> di “impresa femminile” per quanto riguarda una parte delle società di persone. </a:t>
            </a:r>
            <a:endParaRPr lang="it-IT" sz="3800" dirty="0" smtClean="0">
              <a:solidFill>
                <a:srgbClr val="002060"/>
              </a:solidFill>
            </a:endParaRPr>
          </a:p>
          <a:p>
            <a:pPr marL="0" indent="0" algn="ctr">
              <a:buNone/>
            </a:pPr>
            <a:endParaRPr lang="it-IT" sz="3800" dirty="0" smtClean="0">
              <a:solidFill>
                <a:srgbClr val="002060"/>
              </a:solidFill>
            </a:endParaRPr>
          </a:p>
          <a:p>
            <a:pPr marL="0" indent="0" algn="just">
              <a:buNone/>
            </a:pPr>
            <a:r>
              <a:rPr lang="it-IT" sz="3800" dirty="0" smtClean="0">
                <a:solidFill>
                  <a:srgbClr val="002060"/>
                </a:solidFill>
              </a:rPr>
              <a:t>Questo ha dato luogo ad un «ridimensionamento» del numero di imprese femminili in tutti gli ambiti territoriali e a livello nazionale.</a:t>
            </a:r>
            <a:r>
              <a:rPr lang="it-IT" sz="3800" dirty="0">
                <a:solidFill>
                  <a:srgbClr val="002060"/>
                </a:solidFill>
              </a:rPr>
              <a:t> </a:t>
            </a:r>
            <a:r>
              <a:rPr lang="it-IT" sz="3800" dirty="0" smtClean="0">
                <a:solidFill>
                  <a:srgbClr val="002060"/>
                </a:solidFill>
              </a:rPr>
              <a:t>E’ importante evidenziare che </a:t>
            </a:r>
            <a:r>
              <a:rPr lang="it-IT" sz="3800" b="1" dirty="0" smtClean="0">
                <a:solidFill>
                  <a:srgbClr val="002060"/>
                </a:solidFill>
              </a:rPr>
              <a:t>non siamo di fronte ad una «perdita» imprenditoriale</a:t>
            </a:r>
            <a:r>
              <a:rPr lang="it-IT" sz="3800" dirty="0" smtClean="0">
                <a:solidFill>
                  <a:srgbClr val="002060"/>
                </a:solidFill>
              </a:rPr>
              <a:t> di imprese femminili rispetto agli anni precedenti, ma solo ad una attribuzione più puntuale dello </a:t>
            </a:r>
            <a:r>
              <a:rPr lang="it-IT" sz="3800" i="1" dirty="0" smtClean="0">
                <a:solidFill>
                  <a:srgbClr val="002060"/>
                </a:solidFill>
              </a:rPr>
              <a:t>status</a:t>
            </a:r>
            <a:r>
              <a:rPr lang="it-IT" sz="3800" dirty="0" smtClean="0">
                <a:solidFill>
                  <a:srgbClr val="002060"/>
                </a:solidFill>
              </a:rPr>
              <a:t>, con conseguente ridefinizione della quota percentuale di imprese femminili.</a:t>
            </a:r>
          </a:p>
          <a:p>
            <a:pPr marL="0" indent="0" algn="ctr">
              <a:buNone/>
            </a:pPr>
            <a:endParaRPr lang="it-IT" sz="3800" dirty="0" smtClean="0">
              <a:solidFill>
                <a:srgbClr val="002060"/>
              </a:solidFill>
            </a:endParaRPr>
          </a:p>
          <a:p>
            <a:pPr marL="0" indent="0" algn="just">
              <a:buNone/>
            </a:pPr>
            <a:r>
              <a:rPr lang="it-IT" sz="3800" dirty="0" smtClean="0">
                <a:solidFill>
                  <a:srgbClr val="002060"/>
                </a:solidFill>
              </a:rPr>
              <a:t>La </a:t>
            </a:r>
            <a:r>
              <a:rPr lang="it-IT" sz="3800" b="1" dirty="0">
                <a:solidFill>
                  <a:srgbClr val="002060"/>
                </a:solidFill>
              </a:rPr>
              <a:t>nuova serie di dati</a:t>
            </a:r>
            <a:r>
              <a:rPr lang="it-IT" sz="3800" dirty="0">
                <a:solidFill>
                  <a:srgbClr val="002060"/>
                </a:solidFill>
              </a:rPr>
              <a:t> </a:t>
            </a:r>
            <a:r>
              <a:rPr lang="it-IT" sz="3800" dirty="0" smtClean="0">
                <a:solidFill>
                  <a:srgbClr val="002060"/>
                </a:solidFill>
              </a:rPr>
              <a:t>relativi </a:t>
            </a:r>
            <a:r>
              <a:rPr lang="it-IT" sz="3800" dirty="0">
                <a:solidFill>
                  <a:srgbClr val="002060"/>
                </a:solidFill>
              </a:rPr>
              <a:t>alla consistenza delle imprese femminili </a:t>
            </a:r>
            <a:r>
              <a:rPr lang="it-IT" sz="3800" b="1" dirty="0">
                <a:solidFill>
                  <a:srgbClr val="002060"/>
                </a:solidFill>
              </a:rPr>
              <a:t>non</a:t>
            </a:r>
            <a:r>
              <a:rPr lang="it-IT" sz="3800" dirty="0">
                <a:solidFill>
                  <a:srgbClr val="002060"/>
                </a:solidFill>
              </a:rPr>
              <a:t> è </a:t>
            </a:r>
            <a:r>
              <a:rPr lang="it-IT" sz="3800" dirty="0" smtClean="0">
                <a:solidFill>
                  <a:srgbClr val="002060"/>
                </a:solidFill>
              </a:rPr>
              <a:t>immediatamente </a:t>
            </a:r>
            <a:r>
              <a:rPr lang="it-IT" sz="3800" dirty="0">
                <a:solidFill>
                  <a:srgbClr val="002060"/>
                </a:solidFill>
              </a:rPr>
              <a:t>confrontabile con i dati precedenti, ma si rendono necessarie delle procedure di ricostruzione delle serie storiche.</a:t>
            </a:r>
          </a:p>
          <a:p>
            <a:pPr marL="0" lvl="0" indent="0" algn="ctr">
              <a:buNone/>
            </a:pPr>
            <a:endParaRPr lang="it-IT" dirty="0">
              <a:solidFill>
                <a:schemeClr val="tx1">
                  <a:lumMod val="85000"/>
                  <a:lumOff val="15000"/>
                </a:schemeClr>
              </a:solidFill>
            </a:endParaRPr>
          </a:p>
          <a:p>
            <a:pPr marL="0" lvl="0" indent="0" algn="just">
              <a:buNone/>
            </a:pPr>
            <a:endParaRPr lang="it-IT" sz="2800" dirty="0">
              <a:solidFill>
                <a:srgbClr val="4F81BD">
                  <a:lumMod val="75000"/>
                </a:srgbClr>
              </a:solidFill>
            </a:endParaRPr>
          </a:p>
          <a:p>
            <a:endParaRPr lang="it-IT" dirty="0"/>
          </a:p>
        </p:txBody>
      </p:sp>
    </p:spTree>
    <p:extLst>
      <p:ext uri="{BB962C8B-B14F-4D97-AF65-F5344CB8AC3E}">
        <p14:creationId xmlns:p14="http://schemas.microsoft.com/office/powerpoint/2010/main" val="3708833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smtClean="0">
                <a:solidFill>
                  <a:schemeClr val="accent1">
                    <a:lumMod val="50000"/>
                  </a:schemeClr>
                </a:solidFill>
              </a:rPr>
              <a:t>Le imprese femminili in provincia di Trento</a:t>
            </a:r>
            <a:endParaRPr lang="it-IT" sz="2800" dirty="0">
              <a:solidFill>
                <a:schemeClr val="accent1">
                  <a:lumMod val="50000"/>
                </a:schemeClr>
              </a:solidFill>
            </a:endParaRPr>
          </a:p>
        </p:txBody>
      </p:sp>
      <p:sp>
        <p:nvSpPr>
          <p:cNvPr id="3" name="Segnaposto contenuto 2"/>
          <p:cNvSpPr>
            <a:spLocks noGrp="1"/>
          </p:cNvSpPr>
          <p:nvPr>
            <p:ph idx="1"/>
          </p:nvPr>
        </p:nvSpPr>
        <p:spPr/>
        <p:txBody>
          <a:bodyPr/>
          <a:lstStyle/>
          <a:p>
            <a:pPr marL="0" lvl="0" indent="0" algn="ctr">
              <a:buNone/>
            </a:pPr>
            <a:endParaRPr lang="it-IT" sz="2400" b="1" dirty="0" smtClean="0">
              <a:solidFill>
                <a:schemeClr val="accent1">
                  <a:lumMod val="50000"/>
                </a:schemeClr>
              </a:solidFill>
            </a:endParaRPr>
          </a:p>
          <a:p>
            <a:pPr marL="0" lvl="0" indent="0" algn="ctr">
              <a:buNone/>
            </a:pPr>
            <a:endParaRPr lang="it-IT" sz="2400" b="1" dirty="0">
              <a:solidFill>
                <a:schemeClr val="accent1">
                  <a:lumMod val="50000"/>
                </a:schemeClr>
              </a:solidFill>
            </a:endParaRPr>
          </a:p>
          <a:p>
            <a:pPr marL="0" lvl="0" indent="0" algn="ctr">
              <a:buNone/>
            </a:pPr>
            <a:r>
              <a:rPr lang="it-IT" sz="2400" b="1" dirty="0" smtClean="0">
                <a:solidFill>
                  <a:schemeClr val="accent1">
                    <a:lumMod val="50000"/>
                  </a:schemeClr>
                </a:solidFill>
              </a:rPr>
              <a:t>Le imprese femminili registrate in Provincia di Trento al 31 dicembre 2014 sono pari a </a:t>
            </a:r>
          </a:p>
          <a:p>
            <a:pPr marL="0" lvl="0" indent="0" algn="ctr">
              <a:buNone/>
            </a:pPr>
            <a:r>
              <a:rPr lang="it-IT" sz="2800" b="1" dirty="0" smtClean="0">
                <a:solidFill>
                  <a:schemeClr val="accent1">
                    <a:lumMod val="50000"/>
                  </a:schemeClr>
                </a:solidFill>
              </a:rPr>
              <a:t>8.855</a:t>
            </a:r>
          </a:p>
          <a:p>
            <a:pPr marL="0" lvl="0" indent="0" algn="ctr">
              <a:buNone/>
            </a:pPr>
            <a:r>
              <a:rPr lang="it-IT" sz="2400" b="1" dirty="0" smtClean="0">
                <a:solidFill>
                  <a:schemeClr val="accent1">
                    <a:lumMod val="50000"/>
                  </a:schemeClr>
                </a:solidFill>
              </a:rPr>
              <a:t>e rappresentano il 17,3% del totale delle imprese registrate presenti sul territorio, pari a 51.106 imprese.</a:t>
            </a:r>
            <a:endParaRPr lang="it-IT" sz="2400" b="1" dirty="0">
              <a:solidFill>
                <a:schemeClr val="accent1">
                  <a:lumMod val="50000"/>
                </a:schemeClr>
              </a:solidFill>
            </a:endParaRPr>
          </a:p>
          <a:p>
            <a:pPr marL="0" lvl="0" indent="0" algn="ctr">
              <a:buNone/>
            </a:pPr>
            <a:endParaRPr lang="it-IT" dirty="0">
              <a:solidFill>
                <a:schemeClr val="accent1">
                  <a:lumMod val="50000"/>
                </a:schemeClr>
              </a:solidFill>
            </a:endParaRPr>
          </a:p>
          <a:p>
            <a:pPr marL="0" lvl="0" indent="0" algn="just">
              <a:buNone/>
            </a:pPr>
            <a:endParaRPr lang="it-IT" sz="2800" dirty="0">
              <a:solidFill>
                <a:srgbClr val="4F81BD">
                  <a:lumMod val="75000"/>
                </a:srgbClr>
              </a:solidFill>
            </a:endParaRPr>
          </a:p>
          <a:p>
            <a:pPr marL="0" indent="0">
              <a:buNone/>
            </a:pPr>
            <a:endParaRPr lang="it-IT" dirty="0"/>
          </a:p>
        </p:txBody>
      </p:sp>
    </p:spTree>
    <p:extLst>
      <p:ext uri="{BB962C8B-B14F-4D97-AF65-F5344CB8AC3E}">
        <p14:creationId xmlns:p14="http://schemas.microsoft.com/office/powerpoint/2010/main" val="2238506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229600" cy="1143000"/>
          </a:xfrm>
        </p:spPr>
        <p:txBody>
          <a:bodyPr>
            <a:normAutofit/>
          </a:bodyPr>
          <a:lstStyle/>
          <a:p>
            <a:r>
              <a:rPr lang="it-IT" sz="3200" b="1" dirty="0" smtClean="0">
                <a:solidFill>
                  <a:srgbClr val="002060"/>
                </a:solidFill>
              </a:rPr>
              <a:t>L’incidenza negli ambiti territoriali</a:t>
            </a:r>
            <a:endParaRPr lang="it-IT" sz="3200" b="1" dirty="0">
              <a:solidFill>
                <a:srgbClr val="002060"/>
              </a:solidFill>
            </a:endParaRPr>
          </a:p>
        </p:txBody>
      </p:sp>
      <p:graphicFrame>
        <p:nvGraphicFramePr>
          <p:cNvPr id="12" name="Segnaposto contenuto 11"/>
          <p:cNvGraphicFramePr>
            <a:graphicFrameLocks noGrp="1"/>
          </p:cNvGraphicFramePr>
          <p:nvPr>
            <p:ph idx="1"/>
            <p:extLst>
              <p:ext uri="{D42A27DB-BD31-4B8C-83A1-F6EECF244321}">
                <p14:modId xmlns:p14="http://schemas.microsoft.com/office/powerpoint/2010/main" val="237981415"/>
              </p:ext>
            </p:extLst>
          </p:nvPr>
        </p:nvGraphicFramePr>
        <p:xfrm>
          <a:off x="539552" y="2420888"/>
          <a:ext cx="7830616" cy="3705275"/>
        </p:xfrm>
        <a:graphic>
          <a:graphicData uri="http://schemas.openxmlformats.org/drawingml/2006/chart">
            <c:chart xmlns:c="http://schemas.openxmlformats.org/drawingml/2006/chart" xmlns:r="http://schemas.openxmlformats.org/officeDocument/2006/relationships" r:id="rId3"/>
          </a:graphicData>
        </a:graphic>
      </p:graphicFrame>
      <p:sp>
        <p:nvSpPr>
          <p:cNvPr id="13" name="CasellaDiTesto 12"/>
          <p:cNvSpPr txBox="1"/>
          <p:nvPr/>
        </p:nvSpPr>
        <p:spPr>
          <a:xfrm>
            <a:off x="377788" y="1340768"/>
            <a:ext cx="8645645" cy="707886"/>
          </a:xfrm>
          <a:prstGeom prst="rect">
            <a:avLst/>
          </a:prstGeom>
          <a:noFill/>
        </p:spPr>
        <p:txBody>
          <a:bodyPr wrap="square" rtlCol="0">
            <a:spAutoFit/>
          </a:bodyPr>
          <a:lstStyle/>
          <a:p>
            <a:pPr algn="ctr"/>
            <a:r>
              <a:rPr lang="it-IT" sz="2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Percentuale imprese femminili registrate sul totale imprese registrate al 31 dicembre 2014</a:t>
            </a:r>
            <a:endParaRPr lang="it-IT" sz="20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ttangolo 4"/>
          <p:cNvSpPr/>
          <p:nvPr/>
        </p:nvSpPr>
        <p:spPr>
          <a:xfrm>
            <a:off x="683568" y="6284547"/>
            <a:ext cx="7992888" cy="276999"/>
          </a:xfrm>
          <a:prstGeom prst="rect">
            <a:avLst/>
          </a:prstGeom>
        </p:spPr>
        <p:txBody>
          <a:bodyPr wrap="square">
            <a:spAutoFit/>
          </a:bodyPr>
          <a:lstStyle/>
          <a:p>
            <a:r>
              <a:rPr lang="it-IT" sz="1200" dirty="0">
                <a:solidFill>
                  <a:schemeClr val="accent1">
                    <a:lumMod val="50000"/>
                  </a:schemeClr>
                </a:solidFill>
              </a:rPr>
              <a:t>Elaborazioni Ufficio Studi e Ricerche Camera di Commercio I.A.A. di Trento su dati </a:t>
            </a:r>
            <a:r>
              <a:rPr lang="it-IT" sz="1200" dirty="0" err="1">
                <a:solidFill>
                  <a:schemeClr val="accent1">
                    <a:lumMod val="50000"/>
                  </a:schemeClr>
                </a:solidFill>
              </a:rPr>
              <a:t>Infocamere</a:t>
            </a:r>
            <a:r>
              <a:rPr lang="it-IT" sz="1200" dirty="0">
                <a:solidFill>
                  <a:schemeClr val="accent1">
                    <a:lumMod val="50000"/>
                  </a:schemeClr>
                </a:solidFill>
              </a:rPr>
              <a:t> </a:t>
            </a:r>
            <a:endParaRPr lang="it-IT" sz="1200" dirty="0"/>
          </a:p>
        </p:txBody>
      </p:sp>
    </p:spTree>
    <p:extLst>
      <p:ext uri="{BB962C8B-B14F-4D97-AF65-F5344CB8AC3E}">
        <p14:creationId xmlns:p14="http://schemas.microsoft.com/office/powerpoint/2010/main" val="1044206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32656"/>
            <a:ext cx="7772400" cy="1440160"/>
          </a:xfrm>
        </p:spPr>
        <p:txBody>
          <a:bodyPr>
            <a:normAutofit/>
          </a:bodyPr>
          <a:lstStyle/>
          <a:p>
            <a:r>
              <a:rPr lang="it-IT" sz="2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Provincia di Trento:</a:t>
            </a:r>
            <a:br>
              <a:rPr lang="it-IT" sz="2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br>
            <a:r>
              <a:rPr lang="it-IT" sz="2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evoluzione del </a:t>
            </a:r>
            <a:r>
              <a:rPr lang="it-IT" sz="2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numero </a:t>
            </a:r>
            <a:r>
              <a:rPr lang="it-IT" sz="2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di imprese femminili registrate</a:t>
            </a:r>
            <a:r>
              <a:rPr lang="it-IT" sz="2000" b="1"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it-IT"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r>
              <a:rPr lang="it-IT" sz="2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alla fine del periodo indicato)</a:t>
            </a:r>
            <a:endParaRPr lang="it-IT" sz="20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3" name="Segnaposto contenuto 2"/>
          <p:cNvSpPr>
            <a:spLocks noGrp="1"/>
          </p:cNvSpPr>
          <p:nvPr>
            <p:ph type="subTitle" idx="1"/>
          </p:nvPr>
        </p:nvSpPr>
        <p:spPr/>
        <p:txBody>
          <a:bodyPr>
            <a:normAutofit/>
          </a:bodyPr>
          <a:lstStyle/>
          <a:p>
            <a:pPr marL="0" indent="0" algn="ctr">
              <a:buNone/>
            </a:pPr>
            <a:r>
              <a:rPr lang="it-IT" sz="36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36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br>
            <a:endParaRPr lang="it-IT" sz="36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0" name="Grafico 9"/>
          <p:cNvGraphicFramePr>
            <a:graphicFrameLocks noGrp="1"/>
          </p:cNvGraphicFramePr>
          <p:nvPr>
            <p:extLst>
              <p:ext uri="{D42A27DB-BD31-4B8C-83A1-F6EECF244321}">
                <p14:modId xmlns:p14="http://schemas.microsoft.com/office/powerpoint/2010/main" val="540246899"/>
              </p:ext>
            </p:extLst>
          </p:nvPr>
        </p:nvGraphicFramePr>
        <p:xfrm>
          <a:off x="402676" y="2276872"/>
          <a:ext cx="8338647" cy="3778320"/>
        </p:xfrm>
        <a:graphic>
          <a:graphicData uri="http://schemas.openxmlformats.org/drawingml/2006/chart">
            <c:chart xmlns:c="http://schemas.openxmlformats.org/drawingml/2006/chart" xmlns:r="http://schemas.openxmlformats.org/officeDocument/2006/relationships" r:id="rId3"/>
          </a:graphicData>
        </a:graphic>
      </p:graphicFrame>
      <p:sp>
        <p:nvSpPr>
          <p:cNvPr id="4" name="Rettangolo 3"/>
          <p:cNvSpPr/>
          <p:nvPr/>
        </p:nvSpPr>
        <p:spPr>
          <a:xfrm>
            <a:off x="467544" y="6262775"/>
            <a:ext cx="6390456" cy="276999"/>
          </a:xfrm>
          <a:prstGeom prst="rect">
            <a:avLst/>
          </a:prstGeom>
        </p:spPr>
        <p:txBody>
          <a:bodyPr wrap="square">
            <a:spAutoFit/>
          </a:bodyPr>
          <a:lstStyle/>
          <a:p>
            <a:r>
              <a:rPr lang="it-IT" sz="1200" dirty="0">
                <a:solidFill>
                  <a:schemeClr val="accent1">
                    <a:lumMod val="50000"/>
                  </a:schemeClr>
                </a:solidFill>
              </a:rPr>
              <a:t>Elaborazioni Ufficio Studi e Ricerche Camera di Commercio I.A.A. di Trento su dati </a:t>
            </a:r>
            <a:r>
              <a:rPr lang="it-IT" sz="1200" dirty="0" err="1">
                <a:solidFill>
                  <a:schemeClr val="accent1">
                    <a:lumMod val="50000"/>
                  </a:schemeClr>
                </a:solidFill>
              </a:rPr>
              <a:t>Infocamere</a:t>
            </a:r>
            <a:r>
              <a:rPr lang="it-IT" sz="1200" dirty="0">
                <a:solidFill>
                  <a:schemeClr val="accent1">
                    <a:lumMod val="50000"/>
                  </a:schemeClr>
                </a:solidFill>
              </a:rPr>
              <a:t> </a:t>
            </a:r>
            <a:endParaRPr lang="it-IT" sz="1200" dirty="0"/>
          </a:p>
        </p:txBody>
      </p:sp>
    </p:spTree>
    <p:extLst>
      <p:ext uri="{BB962C8B-B14F-4D97-AF65-F5344CB8AC3E}">
        <p14:creationId xmlns:p14="http://schemas.microsoft.com/office/powerpoint/2010/main" val="3343637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1196" y="260648"/>
            <a:ext cx="8229600" cy="1143000"/>
          </a:xfrm>
        </p:spPr>
        <p:txBody>
          <a:bodyPr>
            <a:normAutofit/>
          </a:bodyPr>
          <a:lstStyle/>
          <a:p>
            <a:r>
              <a:rPr lang="it-IT" sz="2500" b="1" dirty="0" smtClean="0">
                <a:solidFill>
                  <a:srgbClr val="4F81BD">
                    <a:lumMod val="75000"/>
                  </a:srgbClr>
                </a:solidFill>
              </a:rPr>
              <a:t>Provincia di </a:t>
            </a:r>
            <a:r>
              <a:rPr lang="it-IT" sz="2500" b="1" dirty="0">
                <a:solidFill>
                  <a:srgbClr val="4F81BD">
                    <a:lumMod val="75000"/>
                  </a:srgbClr>
                </a:solidFill>
              </a:rPr>
              <a:t>T</a:t>
            </a:r>
            <a:r>
              <a:rPr lang="it-IT" sz="2500" b="1" dirty="0" smtClean="0">
                <a:solidFill>
                  <a:srgbClr val="4F81BD">
                    <a:lumMod val="75000"/>
                  </a:srgbClr>
                </a:solidFill>
              </a:rPr>
              <a:t>rento</a:t>
            </a:r>
            <a:br>
              <a:rPr lang="it-IT" sz="2500" b="1" dirty="0" smtClean="0">
                <a:solidFill>
                  <a:srgbClr val="4F81BD">
                    <a:lumMod val="75000"/>
                  </a:srgbClr>
                </a:solidFill>
              </a:rPr>
            </a:br>
            <a:r>
              <a:rPr lang="it-IT" sz="2500" b="1" dirty="0" smtClean="0">
                <a:solidFill>
                  <a:srgbClr val="4F81BD">
                    <a:lumMod val="75000"/>
                  </a:srgbClr>
                </a:solidFill>
              </a:rPr>
              <a:t>Imprese registrate per forma giuridica al 31 dicembre 2014</a:t>
            </a:r>
            <a:endParaRPr lang="it-IT" sz="25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750824922"/>
              </p:ext>
            </p:extLst>
          </p:nvPr>
        </p:nvGraphicFramePr>
        <p:xfrm>
          <a:off x="179512" y="1556792"/>
          <a:ext cx="4032448" cy="331236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fico 4"/>
          <p:cNvGraphicFramePr>
            <a:graphicFrameLocks/>
          </p:cNvGraphicFramePr>
          <p:nvPr>
            <p:extLst>
              <p:ext uri="{D42A27DB-BD31-4B8C-83A1-F6EECF244321}">
                <p14:modId xmlns:p14="http://schemas.microsoft.com/office/powerpoint/2010/main" val="1307637894"/>
              </p:ext>
            </p:extLst>
          </p:nvPr>
        </p:nvGraphicFramePr>
        <p:xfrm>
          <a:off x="179512" y="1412776"/>
          <a:ext cx="3744416" cy="33123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Grafico 5"/>
          <p:cNvGraphicFramePr>
            <a:graphicFrameLocks/>
          </p:cNvGraphicFramePr>
          <p:nvPr>
            <p:extLst>
              <p:ext uri="{D42A27DB-BD31-4B8C-83A1-F6EECF244321}">
                <p14:modId xmlns:p14="http://schemas.microsoft.com/office/powerpoint/2010/main" val="762595275"/>
              </p:ext>
            </p:extLst>
          </p:nvPr>
        </p:nvGraphicFramePr>
        <p:xfrm>
          <a:off x="3478358" y="1484784"/>
          <a:ext cx="5414122" cy="3528392"/>
        </p:xfrm>
        <a:graphic>
          <a:graphicData uri="http://schemas.openxmlformats.org/drawingml/2006/chart">
            <c:chart xmlns:c="http://schemas.openxmlformats.org/drawingml/2006/chart" xmlns:r="http://schemas.openxmlformats.org/officeDocument/2006/relationships" r:id="rId4"/>
          </a:graphicData>
        </a:graphic>
      </p:graphicFrame>
      <p:sp>
        <p:nvSpPr>
          <p:cNvPr id="7" name="CasellaDiTesto 6"/>
          <p:cNvSpPr txBox="1"/>
          <p:nvPr/>
        </p:nvSpPr>
        <p:spPr>
          <a:xfrm>
            <a:off x="713454" y="4869160"/>
            <a:ext cx="7704856" cy="1077218"/>
          </a:xfrm>
          <a:prstGeom prst="rect">
            <a:avLst/>
          </a:prstGeom>
          <a:noFill/>
        </p:spPr>
        <p:txBody>
          <a:bodyPr wrap="square" rtlCol="0">
            <a:spAutoFit/>
          </a:bodyPr>
          <a:lstStyle/>
          <a:p>
            <a:pPr algn="just"/>
            <a:r>
              <a:rPr lang="it-IT" sz="1600" dirty="0" smtClean="0"/>
              <a:t>La forma giuridica prevalente delle imprese femminili risulta essere l’impresa individuale (il 67% delle imprese ha questa forma). Seguono le società di persone  con il 19%. Le società di capitale rappresentano una quota minore (il 12%) ma dimostrano una dinamica positiva, che sembra indicare un’evoluzione in corso verso forme giuridiche pi</a:t>
            </a:r>
            <a:r>
              <a:rPr lang="it-IT" sz="1600" dirty="0"/>
              <a:t>ù</a:t>
            </a:r>
            <a:r>
              <a:rPr lang="it-IT" sz="1600" dirty="0" smtClean="0"/>
              <a:t> strutturate.  </a:t>
            </a:r>
            <a:endParaRPr lang="it-IT" sz="1600" dirty="0"/>
          </a:p>
        </p:txBody>
      </p:sp>
      <p:sp>
        <p:nvSpPr>
          <p:cNvPr id="3" name="Rettangolo 2"/>
          <p:cNvSpPr/>
          <p:nvPr/>
        </p:nvSpPr>
        <p:spPr>
          <a:xfrm>
            <a:off x="713454" y="6168800"/>
            <a:ext cx="7963002" cy="284536"/>
          </a:xfrm>
          <a:prstGeom prst="rect">
            <a:avLst/>
          </a:prstGeom>
        </p:spPr>
        <p:txBody>
          <a:bodyPr wrap="square">
            <a:spAutoFit/>
          </a:bodyPr>
          <a:lstStyle/>
          <a:p>
            <a:r>
              <a:rPr lang="it-IT" sz="1200" dirty="0">
                <a:solidFill>
                  <a:schemeClr val="accent1">
                    <a:lumMod val="50000"/>
                  </a:schemeClr>
                </a:solidFill>
              </a:rPr>
              <a:t>Elaborazioni Ufficio Studi e </a:t>
            </a:r>
            <a:r>
              <a:rPr lang="it-IT" sz="1200" dirty="0" smtClean="0">
                <a:solidFill>
                  <a:schemeClr val="accent1">
                    <a:lumMod val="50000"/>
                  </a:schemeClr>
                </a:solidFill>
              </a:rPr>
              <a:t>Ricerche Camera </a:t>
            </a:r>
            <a:r>
              <a:rPr lang="it-IT" sz="1200" dirty="0">
                <a:solidFill>
                  <a:schemeClr val="accent1">
                    <a:lumMod val="50000"/>
                  </a:schemeClr>
                </a:solidFill>
              </a:rPr>
              <a:t>di Commercio I.A.A. di </a:t>
            </a:r>
            <a:r>
              <a:rPr lang="it-IT" sz="1200" dirty="0" smtClean="0">
                <a:solidFill>
                  <a:schemeClr val="accent1">
                    <a:lumMod val="50000"/>
                  </a:schemeClr>
                </a:solidFill>
              </a:rPr>
              <a:t>Trento su dati </a:t>
            </a:r>
            <a:r>
              <a:rPr lang="it-IT" sz="1200" dirty="0" err="1" smtClean="0">
                <a:solidFill>
                  <a:schemeClr val="accent1">
                    <a:lumMod val="50000"/>
                  </a:schemeClr>
                </a:solidFill>
              </a:rPr>
              <a:t>Infocamere</a:t>
            </a:r>
            <a:r>
              <a:rPr lang="it-IT" sz="1200" dirty="0" smtClean="0">
                <a:solidFill>
                  <a:schemeClr val="accent1">
                    <a:lumMod val="50000"/>
                  </a:schemeClr>
                </a:solidFill>
              </a:rPr>
              <a:t> </a:t>
            </a:r>
            <a:endParaRPr lang="it-IT" sz="1200" dirty="0"/>
          </a:p>
        </p:txBody>
      </p:sp>
    </p:spTree>
    <p:extLst>
      <p:ext uri="{BB962C8B-B14F-4D97-AF65-F5344CB8AC3E}">
        <p14:creationId xmlns:p14="http://schemas.microsoft.com/office/powerpoint/2010/main" val="2973874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smtClean="0">
                <a:solidFill>
                  <a:srgbClr val="4F81BD">
                    <a:lumMod val="75000"/>
                  </a:srgbClr>
                </a:solidFill>
              </a:rPr>
              <a:t>Provincia di Trento</a:t>
            </a:r>
            <a:br>
              <a:rPr lang="it-IT" sz="2800" b="1" dirty="0" smtClean="0">
                <a:solidFill>
                  <a:srgbClr val="4F81BD">
                    <a:lumMod val="75000"/>
                  </a:srgbClr>
                </a:solidFill>
              </a:rPr>
            </a:br>
            <a:r>
              <a:rPr lang="it-IT" sz="2800" b="1" dirty="0" smtClean="0">
                <a:solidFill>
                  <a:srgbClr val="4F81BD">
                    <a:lumMod val="75000"/>
                  </a:srgbClr>
                </a:solidFill>
              </a:rPr>
              <a:t>Imprese femminili registrate per settore di attività</a:t>
            </a:r>
            <a:r>
              <a:rPr lang="it-IT" sz="2800" b="1" dirty="0">
                <a:solidFill>
                  <a:srgbClr val="4F81BD">
                    <a:lumMod val="75000"/>
                  </a:srgbClr>
                </a:solidFill>
              </a:rPr>
              <a:t/>
            </a:r>
            <a:br>
              <a:rPr lang="it-IT" sz="2800" b="1" dirty="0">
                <a:solidFill>
                  <a:srgbClr val="4F81BD">
                    <a:lumMod val="75000"/>
                  </a:srgbClr>
                </a:solidFill>
              </a:rPr>
            </a:br>
            <a:r>
              <a:rPr lang="it-IT" sz="2800" b="1" dirty="0" smtClean="0">
                <a:solidFill>
                  <a:srgbClr val="4F81BD">
                    <a:lumMod val="75000"/>
                  </a:srgbClr>
                </a:solidFill>
              </a:rPr>
              <a:t>al 31 dicembre 2014</a:t>
            </a:r>
            <a:endParaRPr lang="it-IT" sz="2800" dirty="0"/>
          </a:p>
        </p:txBody>
      </p:sp>
      <p:sp>
        <p:nvSpPr>
          <p:cNvPr id="12" name="CasellaDiTesto 11"/>
          <p:cNvSpPr txBox="1"/>
          <p:nvPr/>
        </p:nvSpPr>
        <p:spPr>
          <a:xfrm>
            <a:off x="754021" y="6433917"/>
            <a:ext cx="7706411" cy="276999"/>
          </a:xfrm>
          <a:prstGeom prst="rect">
            <a:avLst/>
          </a:prstGeom>
          <a:noFill/>
        </p:spPr>
        <p:txBody>
          <a:bodyPr wrap="square" rtlCol="0">
            <a:spAutoFit/>
          </a:bodyPr>
          <a:lstStyle/>
          <a:p>
            <a:r>
              <a:rPr lang="it-IT" sz="1200" dirty="0">
                <a:solidFill>
                  <a:prstClr val="black"/>
                </a:solidFill>
              </a:rPr>
              <a:t>Fonte: Elaborazioni Ufficio Studi e Ricerche CCIAA di Trento su dati </a:t>
            </a:r>
            <a:r>
              <a:rPr lang="it-IT" sz="1200" dirty="0" err="1" smtClean="0">
                <a:solidFill>
                  <a:prstClr val="black"/>
                </a:solidFill>
              </a:rPr>
              <a:t>Infocamere</a:t>
            </a:r>
            <a:endParaRPr lang="it-IT" sz="1200" dirty="0">
              <a:solidFill>
                <a:prstClr val="black"/>
              </a:solidFill>
            </a:endParaRP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650890094"/>
              </p:ext>
            </p:extLst>
          </p:nvPr>
        </p:nvGraphicFramePr>
        <p:xfrm>
          <a:off x="754020" y="1556799"/>
          <a:ext cx="7850427" cy="4825705"/>
        </p:xfrm>
        <a:graphic>
          <a:graphicData uri="http://schemas.openxmlformats.org/drawingml/2006/table">
            <a:tbl>
              <a:tblPr>
                <a:tableStyleId>{5C22544A-7EE6-4342-B048-85BDC9FD1C3A}</a:tableStyleId>
              </a:tblPr>
              <a:tblGrid>
                <a:gridCol w="3817980"/>
                <a:gridCol w="2088232"/>
                <a:gridCol w="1944215"/>
              </a:tblGrid>
              <a:tr h="408527">
                <a:tc>
                  <a:txBody>
                    <a:bodyPr/>
                    <a:lstStyle/>
                    <a:p>
                      <a:pPr algn="ctr" fontAlgn="t"/>
                      <a:r>
                        <a:rPr lang="it-IT" sz="1200" u="none" strike="noStrike" dirty="0">
                          <a:effectLst/>
                        </a:rPr>
                        <a:t>Settore</a:t>
                      </a:r>
                      <a:endParaRPr lang="it-IT" sz="1200" b="0" i="0" u="none" strike="noStrike" dirty="0">
                        <a:effectLst/>
                        <a:latin typeface="Verdana"/>
                      </a:endParaRPr>
                    </a:p>
                  </a:txBody>
                  <a:tcPr marL="9525" marR="9525" marT="9525" marB="0" anchor="ctr">
                    <a:solidFill>
                      <a:schemeClr val="accent6">
                        <a:lumMod val="20000"/>
                        <a:lumOff val="80000"/>
                      </a:schemeClr>
                    </a:solidFill>
                  </a:tcPr>
                </a:tc>
                <a:tc>
                  <a:txBody>
                    <a:bodyPr/>
                    <a:lstStyle/>
                    <a:p>
                      <a:pPr algn="ctr" fontAlgn="ctr"/>
                      <a:r>
                        <a:rPr lang="it-IT" sz="1200" u="none" strike="noStrike">
                          <a:effectLst/>
                        </a:rPr>
                        <a:t>Imprese femminili</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ctr"/>
                      <a:r>
                        <a:rPr lang="it-IT" sz="1200" u="none" strike="noStrike" dirty="0">
                          <a:effectLst/>
                        </a:rPr>
                        <a:t>Composizione %</a:t>
                      </a:r>
                      <a:endParaRPr lang="it-IT" sz="1200" b="0" i="0" u="none" strike="noStrike" dirty="0">
                        <a:effectLst/>
                        <a:latin typeface="Arial"/>
                      </a:endParaRPr>
                    </a:p>
                  </a:txBody>
                  <a:tcPr marL="9525" marR="9525" marT="9525" marB="0" anchor="ctr">
                    <a:solidFill>
                      <a:schemeClr val="accent6">
                        <a:lumMod val="20000"/>
                        <a:lumOff val="80000"/>
                      </a:schemeClr>
                    </a:solidFill>
                  </a:tcPr>
                </a:tc>
              </a:tr>
              <a:tr h="217200">
                <a:tc>
                  <a:txBody>
                    <a:bodyPr/>
                    <a:lstStyle/>
                    <a:p>
                      <a:pPr algn="l" fontAlgn="ctr"/>
                      <a:r>
                        <a:rPr lang="it-IT" sz="1200" u="none" strike="noStrike">
                          <a:effectLst/>
                        </a:rPr>
                        <a:t>A Agricoltura, silvicoltura pesca</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1.872</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b="1" u="none" strike="noStrike" dirty="0">
                          <a:effectLst/>
                        </a:rPr>
                        <a:t>21,1</a:t>
                      </a:r>
                      <a:endParaRPr lang="it-IT" sz="1200" b="1" i="0" u="none" strike="noStrike" dirty="0">
                        <a:effectLst/>
                        <a:latin typeface="Arial"/>
                      </a:endParaRPr>
                    </a:p>
                  </a:txBody>
                  <a:tcPr marL="9525" marR="9525" marT="9525" marB="0" anchor="b">
                    <a:solidFill>
                      <a:schemeClr val="accent6">
                        <a:lumMod val="20000"/>
                        <a:lumOff val="80000"/>
                      </a:schemeClr>
                    </a:solidFill>
                  </a:tcPr>
                </a:tc>
              </a:tr>
              <a:tr h="238362">
                <a:tc>
                  <a:txBody>
                    <a:bodyPr/>
                    <a:lstStyle/>
                    <a:p>
                      <a:pPr algn="l" fontAlgn="ctr"/>
                      <a:r>
                        <a:rPr lang="it-IT" sz="1200" u="none" strike="noStrike">
                          <a:effectLst/>
                        </a:rPr>
                        <a:t>B Estrazione di minerali da cave e miniere</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6</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0,1</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C Attività manifatturiere</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414</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4,7</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D Fornitura di energia elettrica, gas, vapore e aria condiz...</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9</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0,1</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E Fornitura di acqua; reti fognarie, attività di gestione d...</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5</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0,1</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dirty="0">
                          <a:effectLst/>
                        </a:rPr>
                        <a:t>F Costruzioni</a:t>
                      </a:r>
                      <a:endParaRPr lang="it-IT" sz="1200" b="0" i="0" u="none" strike="noStrike" dirty="0">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245</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2,8</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G Commercio all'ingrosso e al dettaglio; riparazione di aut...</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dirty="0">
                          <a:effectLst/>
                        </a:rPr>
                        <a:t>1.992</a:t>
                      </a:r>
                      <a:endParaRPr lang="it-IT" sz="1200" b="0" i="0" u="none" strike="noStrike" dirty="0">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b="1" u="none" strike="noStrike" dirty="0">
                          <a:effectLst/>
                        </a:rPr>
                        <a:t>22,5</a:t>
                      </a:r>
                      <a:endParaRPr lang="it-IT" sz="1200" b="1" i="0" u="none" strike="noStrike" dirty="0">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H Trasporto e magazzinaggio </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82</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0,9</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I Attività dei servizi di alloggio e di ristorazione </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1.440</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b="1" u="none" strike="noStrike" dirty="0">
                          <a:effectLst/>
                        </a:rPr>
                        <a:t>16,3</a:t>
                      </a:r>
                      <a:endParaRPr lang="it-IT" sz="1200" b="1" i="0" u="none" strike="noStrike" dirty="0">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J Servizi di informazione e comunicazione</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149</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1,7</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dirty="0">
                          <a:effectLst/>
                        </a:rPr>
                        <a:t>K Attività finanziarie e assicurative</a:t>
                      </a:r>
                      <a:endParaRPr lang="it-IT" sz="1200" b="0" i="0" u="none" strike="noStrike" dirty="0">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140</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1,6</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L Attività immobiliari</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361</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4,1</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M Attività professionali, scientifiche e tecniche</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231</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2,6</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N Noleggio, agenzie di viaggio, servizi di supporto alle imp...</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289</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3,3</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dirty="0">
                          <a:effectLst/>
                        </a:rPr>
                        <a:t>P Istruzione</a:t>
                      </a:r>
                      <a:endParaRPr lang="it-IT" sz="1200" b="0" i="0" u="none" strike="noStrike" dirty="0">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86</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1,0</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Q Sanità e assistenza sociale  </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79</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0,9</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R Attività artistiche, sportive, di intrattenimento e diver...</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89</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1,0</a:t>
                      </a:r>
                      <a:endParaRPr lang="it-IT" sz="1200" b="0" i="0" u="none" strike="noStrike">
                        <a:effectLst/>
                        <a:latin typeface="Arial"/>
                      </a:endParaRPr>
                    </a:p>
                  </a:txBody>
                  <a:tcPr marL="9525" marR="9525" marT="9525" marB="0" anchor="b">
                    <a:solidFill>
                      <a:schemeClr val="accent6">
                        <a:lumMod val="20000"/>
                        <a:lumOff val="80000"/>
                      </a:schemeClr>
                    </a:solidFill>
                  </a:tcPr>
                </a:tc>
              </a:tr>
              <a:tr h="217200">
                <a:tc>
                  <a:txBody>
                    <a:bodyPr/>
                    <a:lstStyle/>
                    <a:p>
                      <a:pPr algn="l" fontAlgn="ctr"/>
                      <a:r>
                        <a:rPr lang="it-IT" sz="1200" u="none" strike="noStrike">
                          <a:effectLst/>
                        </a:rPr>
                        <a:t>S Altre attività di servizi</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1.089</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a:effectLst/>
                        </a:rPr>
                        <a:t>12,3</a:t>
                      </a:r>
                      <a:endParaRPr lang="it-IT" sz="1200" b="0" i="0" u="none" strike="noStrike">
                        <a:effectLst/>
                        <a:latin typeface="Arial"/>
                      </a:endParaRPr>
                    </a:p>
                  </a:txBody>
                  <a:tcPr marL="9525" marR="9525" marT="9525" marB="0" anchor="b">
                    <a:solidFill>
                      <a:schemeClr val="accent6">
                        <a:lumMod val="20000"/>
                        <a:lumOff val="80000"/>
                      </a:schemeClr>
                    </a:solidFill>
                  </a:tcPr>
                </a:tc>
              </a:tr>
              <a:tr h="269216">
                <a:tc>
                  <a:txBody>
                    <a:bodyPr/>
                    <a:lstStyle/>
                    <a:p>
                      <a:pPr algn="l" fontAlgn="ctr"/>
                      <a:r>
                        <a:rPr lang="it-IT" sz="1200" u="none" strike="noStrike">
                          <a:effectLst/>
                        </a:rPr>
                        <a:t>X Imprese non classificate</a:t>
                      </a:r>
                      <a:endParaRPr lang="it-IT" sz="1200" b="0" i="0" u="none" strike="noStrike">
                        <a:effectLst/>
                        <a:latin typeface="Verdana"/>
                      </a:endParaRPr>
                    </a:p>
                  </a:txBody>
                  <a:tcPr marL="9525" marR="9525" marT="9525" marB="0" anchor="ctr">
                    <a:solidFill>
                      <a:schemeClr val="accent6">
                        <a:lumMod val="20000"/>
                        <a:lumOff val="80000"/>
                      </a:schemeClr>
                    </a:solidFill>
                  </a:tcPr>
                </a:tc>
                <a:tc>
                  <a:txBody>
                    <a:bodyPr/>
                    <a:lstStyle/>
                    <a:p>
                      <a:pPr algn="ctr" fontAlgn="b"/>
                      <a:r>
                        <a:rPr lang="it-IT" sz="1200" u="none" strike="noStrike">
                          <a:effectLst/>
                        </a:rPr>
                        <a:t>277</a:t>
                      </a:r>
                      <a:endParaRPr lang="it-IT" sz="1200" b="0" i="0" u="none" strike="noStrike">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u="none" strike="noStrike" dirty="0">
                          <a:effectLst/>
                        </a:rPr>
                        <a:t>3,1</a:t>
                      </a:r>
                      <a:endParaRPr lang="it-IT" sz="1200" b="0" i="0" u="none" strike="noStrike" dirty="0">
                        <a:effectLst/>
                        <a:latin typeface="Arial"/>
                      </a:endParaRPr>
                    </a:p>
                  </a:txBody>
                  <a:tcPr marL="9525" marR="9525" marT="9525" marB="0" anchor="b">
                    <a:solidFill>
                      <a:schemeClr val="accent6">
                        <a:lumMod val="20000"/>
                        <a:lumOff val="80000"/>
                      </a:schemeClr>
                    </a:solidFill>
                  </a:tcPr>
                </a:tc>
              </a:tr>
              <a:tr h="217200">
                <a:tc>
                  <a:txBody>
                    <a:bodyPr/>
                    <a:lstStyle/>
                    <a:p>
                      <a:pPr algn="l" fontAlgn="t"/>
                      <a:r>
                        <a:rPr lang="it-IT" sz="1200" b="1" u="none" strike="noStrike" dirty="0">
                          <a:effectLst/>
                        </a:rPr>
                        <a:t>Totale</a:t>
                      </a:r>
                      <a:endParaRPr lang="it-IT" sz="1200" b="1" i="0" u="none" strike="noStrike" dirty="0">
                        <a:effectLst/>
                        <a:latin typeface="Verdana"/>
                      </a:endParaRPr>
                    </a:p>
                  </a:txBody>
                  <a:tcPr marL="9525" marR="9525" marT="9525" marB="0">
                    <a:solidFill>
                      <a:schemeClr val="accent6">
                        <a:lumMod val="20000"/>
                        <a:lumOff val="80000"/>
                      </a:schemeClr>
                    </a:solidFill>
                  </a:tcPr>
                </a:tc>
                <a:tc>
                  <a:txBody>
                    <a:bodyPr/>
                    <a:lstStyle/>
                    <a:p>
                      <a:pPr algn="ctr" fontAlgn="b"/>
                      <a:r>
                        <a:rPr lang="it-IT" sz="1200" b="1" u="none" strike="noStrike" dirty="0">
                          <a:effectLst/>
                        </a:rPr>
                        <a:t>8.855</a:t>
                      </a:r>
                      <a:endParaRPr lang="it-IT" sz="1200" b="1" i="0" u="none" strike="noStrike" dirty="0">
                        <a:effectLst/>
                        <a:latin typeface="Verdana"/>
                      </a:endParaRPr>
                    </a:p>
                  </a:txBody>
                  <a:tcPr marL="9525" marR="9525" marT="9525" marB="0" anchor="b">
                    <a:solidFill>
                      <a:schemeClr val="accent6">
                        <a:lumMod val="20000"/>
                        <a:lumOff val="80000"/>
                      </a:schemeClr>
                    </a:solidFill>
                  </a:tcPr>
                </a:tc>
                <a:tc>
                  <a:txBody>
                    <a:bodyPr/>
                    <a:lstStyle/>
                    <a:p>
                      <a:pPr algn="ctr" fontAlgn="b"/>
                      <a:r>
                        <a:rPr lang="it-IT" sz="1200" b="1" u="none" strike="noStrike" dirty="0">
                          <a:effectLst/>
                        </a:rPr>
                        <a:t>100,0</a:t>
                      </a:r>
                      <a:endParaRPr lang="it-IT" sz="1200" b="1" i="0" u="none" strike="noStrike" dirty="0">
                        <a:effectLst/>
                        <a:latin typeface="Arial"/>
                      </a:endParaRPr>
                    </a:p>
                  </a:txBody>
                  <a:tcPr marL="9525" marR="9525" marT="9525" marB="0" anchor="b">
                    <a:solidFill>
                      <a:schemeClr val="accent6">
                        <a:lumMod val="20000"/>
                        <a:lumOff val="80000"/>
                      </a:schemeClr>
                    </a:solidFill>
                  </a:tcPr>
                </a:tc>
              </a:tr>
            </a:tbl>
          </a:graphicData>
        </a:graphic>
      </p:graphicFrame>
    </p:spTree>
    <p:extLst>
      <p:ext uri="{BB962C8B-B14F-4D97-AF65-F5344CB8AC3E}">
        <p14:creationId xmlns:p14="http://schemas.microsoft.com/office/powerpoint/2010/main" val="4099085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2604</TotalTime>
  <Words>768</Words>
  <Application>Microsoft Office PowerPoint</Application>
  <PresentationFormat>Presentazione su schermo (4:3)</PresentationFormat>
  <Paragraphs>129</Paragraphs>
  <Slides>10</Slides>
  <Notes>2</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Tema di Office</vt:lpstr>
      <vt:lpstr>Le imprese femminili in Provincia di Trento  al 31 dicembre 2014</vt:lpstr>
      <vt:lpstr>Fonte e definizione di impresa femminile</vt:lpstr>
      <vt:lpstr>Presentazione standard di PowerPoint</vt:lpstr>
      <vt:lpstr>ATTENZIONE</vt:lpstr>
      <vt:lpstr>Le imprese femminili in provincia di Trento</vt:lpstr>
      <vt:lpstr>L’incidenza negli ambiti territoriali</vt:lpstr>
      <vt:lpstr>Provincia di Trento: evoluzione del numero di imprese femminili registrate (alla fine del periodo indicato)</vt:lpstr>
      <vt:lpstr>Provincia di Trento Imprese registrate per forma giuridica al 31 dicembre 2014</vt:lpstr>
      <vt:lpstr>Provincia di Trento Imprese femminili registrate per settore di attività al 31 dicembre 2014</vt:lpstr>
      <vt:lpstr>Provincia di Trento Imprese femminili registrate per settore di attività al 31 dicembre 2014</vt:lpstr>
    </vt:vector>
  </TitlesOfParts>
  <Company>CCIAA Trento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L’incidenza a livello provinciale Percentuale imprese femminili attive sul totale imprese attive al 31 dicembre 2013</dc:title>
  <dc:creator>Pellegrini Maria</dc:creator>
  <cp:lastModifiedBy>Pellegrini Maria</cp:lastModifiedBy>
  <cp:revision>158</cp:revision>
  <cp:lastPrinted>2015-04-09T10:33:36Z</cp:lastPrinted>
  <dcterms:created xsi:type="dcterms:W3CDTF">2014-04-08T10:39:16Z</dcterms:created>
  <dcterms:modified xsi:type="dcterms:W3CDTF">2015-04-09T10:43:34Z</dcterms:modified>
</cp:coreProperties>
</file>