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5" r:id="rId2"/>
    <p:sldId id="264" r:id="rId3"/>
    <p:sldId id="267" r:id="rId4"/>
    <p:sldId id="268" r:id="rId5"/>
    <p:sldId id="270" r:id="rId6"/>
    <p:sldId id="288" r:id="rId7"/>
    <p:sldId id="294" r:id="rId8"/>
    <p:sldId id="269" r:id="rId9"/>
    <p:sldId id="282" r:id="rId10"/>
    <p:sldId id="281" r:id="rId11"/>
    <p:sldId id="283" r:id="rId12"/>
    <p:sldId id="272" r:id="rId13"/>
    <p:sldId id="274" r:id="rId14"/>
    <p:sldId id="275" r:id="rId15"/>
    <p:sldId id="296" r:id="rId16"/>
    <p:sldId id="284" r:id="rId17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361"/>
    <a:srgbClr val="B1291C"/>
    <a:srgbClr val="72D143"/>
    <a:srgbClr val="9FD53F"/>
    <a:srgbClr val="08BC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40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1524" y="-468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9189-3CC7-420E-BA9E-3DA2DAB60650}" type="datetimeFigureOut">
              <a:rPr lang="it-IT" smtClean="0"/>
              <a:t>21/02/2017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26C3-DCEF-40C2-9684-50ACC3A26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0C137-CB0C-4F8D-80B2-375B8466CB6B}" type="datetimeFigureOut">
              <a:rPr lang="it-IT" smtClean="0"/>
              <a:t>21/02/2017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D08F-754D-413A-B5C5-5ABC30E16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1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381750"/>
            <a:ext cx="73437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E0DA-019E-4DFA-BDBF-DB88B368E9F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08520" y="-1"/>
            <a:ext cx="9577064" cy="131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" y="463138"/>
            <a:ext cx="19080040" cy="113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180215" y="3323628"/>
            <a:ext cx="65283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chemeClr val="bg1"/>
                </a:solidFill>
                <a:latin typeface="Amazing Grotesk" pitchFamily="2" charset="0"/>
              </a:rPr>
              <a:t>LA STRUTTURA DEL SISTEMA IMPRENDITORIALE </a:t>
            </a:r>
          </a:p>
          <a:p>
            <a:pPr algn="ctr"/>
            <a:r>
              <a:rPr lang="it-IT" sz="2600" b="1" dirty="0" smtClean="0">
                <a:solidFill>
                  <a:schemeClr val="bg1"/>
                </a:solidFill>
                <a:latin typeface="Amazing Grotesk" pitchFamily="2" charset="0"/>
              </a:rPr>
              <a:t>DELLA PROVINCIA DI TRENTO </a:t>
            </a:r>
          </a:p>
          <a:p>
            <a:pPr algn="ctr"/>
            <a:r>
              <a:rPr lang="it-IT" sz="2600" b="1" dirty="0" smtClean="0">
                <a:solidFill>
                  <a:schemeClr val="bg1"/>
                </a:solidFill>
                <a:latin typeface="Amazing Grotesk" pitchFamily="2" charset="0"/>
              </a:rPr>
              <a:t>E LA SUA EVOLUZIONE</a:t>
            </a:r>
          </a:p>
          <a:p>
            <a:pPr algn="ctr"/>
            <a:endParaRPr lang="it-IT" sz="2200" dirty="0">
              <a:solidFill>
                <a:schemeClr val="bg1"/>
              </a:solidFill>
              <a:latin typeface="Amazing Grotesk" pitchFamily="2" charset="0"/>
            </a:endParaRPr>
          </a:p>
          <a:p>
            <a:pPr algn="ctr"/>
            <a:r>
              <a:rPr lang="it-IT" sz="1900" dirty="0" smtClean="0">
                <a:solidFill>
                  <a:schemeClr val="bg1"/>
                </a:solidFill>
                <a:latin typeface="Amazing Grotesk" pitchFamily="2" charset="0"/>
              </a:rPr>
              <a:t>I DATI DEL REGISTRO IMPRESE </a:t>
            </a:r>
          </a:p>
          <a:p>
            <a:pPr algn="ctr"/>
            <a:r>
              <a:rPr lang="it-IT" sz="1900" dirty="0" smtClean="0">
                <a:solidFill>
                  <a:schemeClr val="bg1"/>
                </a:solidFill>
                <a:latin typeface="Amazing Grotesk" pitchFamily="2" charset="0"/>
              </a:rPr>
              <a:t>DELL’ENTE CAMERALE AL 31 DICEMBRE 2016</a:t>
            </a:r>
            <a:endParaRPr lang="it-IT" sz="1900" dirty="0">
              <a:solidFill>
                <a:schemeClr val="bg1"/>
              </a:solidFill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8" y="2526727"/>
            <a:ext cx="7356032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9705" y="1484066"/>
            <a:ext cx="6215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Imprese artigiane registrate </a:t>
            </a:r>
          </a:p>
          <a:p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per settore economico al 31/12/2016</a:t>
            </a:r>
          </a:p>
        </p:txBody>
      </p:sp>
      <p:sp>
        <p:nvSpPr>
          <p:cNvPr id="9" name="Rettangolo 8"/>
          <p:cNvSpPr/>
          <p:nvPr/>
        </p:nvSpPr>
        <p:spPr>
          <a:xfrm rot="5400000">
            <a:off x="6268180" y="4223164"/>
            <a:ext cx="3411776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B1291C"/>
                </a:solidFill>
                <a:latin typeface="Amazing Grotesk" pitchFamily="2" charset="0"/>
              </a:rPr>
              <a:t>Settore economico di attività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57" y="2984542"/>
            <a:ext cx="376839" cy="396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72" y="4136449"/>
            <a:ext cx="468000" cy="42185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97" y="3784389"/>
            <a:ext cx="432000" cy="43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62" y="3437308"/>
            <a:ext cx="448616" cy="324000"/>
          </a:xfrm>
          <a:prstGeom prst="rect">
            <a:avLst/>
          </a:prstGeom>
        </p:spPr>
      </p:pic>
      <p:sp>
        <p:nvSpPr>
          <p:cNvPr id="21" name="Fumetto 2 20"/>
          <p:cNvSpPr/>
          <p:nvPr/>
        </p:nvSpPr>
        <p:spPr>
          <a:xfrm>
            <a:off x="3369421" y="5375691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184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22" name="Fumetto 2 21"/>
          <p:cNvSpPr/>
          <p:nvPr/>
        </p:nvSpPr>
        <p:spPr>
          <a:xfrm>
            <a:off x="3189313" y="5784764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1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67" y="4927582"/>
            <a:ext cx="438832" cy="39431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83" y="5699039"/>
            <a:ext cx="317760" cy="31776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6" y="2598763"/>
            <a:ext cx="466637" cy="456267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01" y="5274369"/>
            <a:ext cx="293390" cy="432000"/>
          </a:xfrm>
          <a:prstGeom prst="rect">
            <a:avLst/>
          </a:prstGeom>
        </p:spPr>
      </p:pic>
      <p:sp>
        <p:nvSpPr>
          <p:cNvPr id="24" name="Fumetto 2 23"/>
          <p:cNvSpPr/>
          <p:nvPr/>
        </p:nvSpPr>
        <p:spPr>
          <a:xfrm>
            <a:off x="4533312" y="3107051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2.669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28" name="Fumetto 2 27"/>
          <p:cNvSpPr/>
          <p:nvPr/>
        </p:nvSpPr>
        <p:spPr>
          <a:xfrm>
            <a:off x="6010006" y="2725778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5.603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29" name="Fumetto 2 28"/>
          <p:cNvSpPr/>
          <p:nvPr/>
        </p:nvSpPr>
        <p:spPr>
          <a:xfrm>
            <a:off x="4032683" y="3492401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1.644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0" name="Fumetto 2 29"/>
          <p:cNvSpPr/>
          <p:nvPr/>
        </p:nvSpPr>
        <p:spPr>
          <a:xfrm>
            <a:off x="3661058" y="3876380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932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1" name="Fumetto 2 30"/>
          <p:cNvSpPr/>
          <p:nvPr/>
        </p:nvSpPr>
        <p:spPr>
          <a:xfrm>
            <a:off x="3570463" y="4248946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823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2" name="Fumetto 2 31"/>
          <p:cNvSpPr/>
          <p:nvPr/>
        </p:nvSpPr>
        <p:spPr>
          <a:xfrm>
            <a:off x="3500110" y="4636870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626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3" name="Fumetto 2 32"/>
          <p:cNvSpPr/>
          <p:nvPr/>
        </p:nvSpPr>
        <p:spPr>
          <a:xfrm>
            <a:off x="3410371" y="5036838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rgbClr val="C00000"/>
                </a:solidFill>
                <a:latin typeface="Amazing Grotesk" pitchFamily="2" charset="0"/>
              </a:rPr>
              <a:t>248</a:t>
            </a:r>
            <a:endParaRPr lang="it-IT" sz="10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90549" y="2456121"/>
            <a:ext cx="6915151" cy="4029739"/>
          </a:xfrm>
          <a:prstGeom prst="rect">
            <a:avLst/>
          </a:prstGeom>
          <a:noFill/>
          <a:ln>
            <a:solidFill>
              <a:schemeClr val="bg1">
                <a:lumMod val="50000"/>
                <a:alpha val="37000"/>
              </a:schemeClr>
            </a:solidFill>
          </a:ln>
          <a:effectLst>
            <a:outerShdw blurRad="101600" dir="2460000" sx="11000" sy="11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15" y="4619068"/>
            <a:ext cx="27081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6" y="2357641"/>
            <a:ext cx="8194333" cy="401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9704" y="1484066"/>
            <a:ext cx="621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Imprese registrate </a:t>
            </a:r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per settore economico </a:t>
            </a:r>
          </a:p>
          <a:p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(anni 2011 </a:t>
            </a:r>
            <a:r>
              <a:rPr lang="it-IT" sz="1400" b="1" dirty="0">
                <a:solidFill>
                  <a:srgbClr val="B1291C"/>
                </a:solidFill>
                <a:latin typeface="Amazing Grotesk" pitchFamily="2" charset="0"/>
              </a:rPr>
              <a:t>e</a:t>
            </a:r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 2016)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93142" y="6276749"/>
            <a:ext cx="89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 smtClean="0">
                <a:solidFill>
                  <a:srgbClr val="C00000"/>
                </a:solidFill>
                <a:latin typeface="Amazing Grotesk" pitchFamily="2" charset="0"/>
              </a:rPr>
              <a:t>Agric</a:t>
            </a:r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. e </a:t>
            </a:r>
            <a:r>
              <a:rPr lang="it-IT" sz="1000" b="1" dirty="0" err="1" smtClean="0">
                <a:solidFill>
                  <a:srgbClr val="C00000"/>
                </a:solidFill>
                <a:latin typeface="Amazing Grotesk" pitchFamily="2" charset="0"/>
              </a:rPr>
              <a:t>att</a:t>
            </a:r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. connesse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11849" y="6305099"/>
            <a:ext cx="893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Commercio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23471" y="6302489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Costruzioni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260842" y="6306024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Turismo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77228" y="6297244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Servizi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072462" y="6293682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 smtClean="0">
                <a:solidFill>
                  <a:srgbClr val="C00000"/>
                </a:solidFill>
                <a:latin typeface="Amazing Grotesk" pitchFamily="2" charset="0"/>
              </a:rPr>
              <a:t>Manifatt</a:t>
            </a:r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795956" y="6306024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Atri settori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692637" y="6298015"/>
            <a:ext cx="9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Trasporti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415837" y="6252873"/>
            <a:ext cx="97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err="1" smtClean="0">
                <a:solidFill>
                  <a:srgbClr val="C00000"/>
                </a:solidFill>
                <a:latin typeface="Amazing Grotesk" pitchFamily="2" charset="0"/>
              </a:rPr>
              <a:t>Assicuraz</a:t>
            </a:r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. e</a:t>
            </a:r>
          </a:p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credito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1371608" y="2780198"/>
            <a:ext cx="180000" cy="27113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su 5"/>
          <p:cNvSpPr/>
          <p:nvPr/>
        </p:nvSpPr>
        <p:spPr>
          <a:xfrm>
            <a:off x="3794490" y="4176242"/>
            <a:ext cx="180000" cy="2700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169588" y="2510362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-5,7%</a:t>
            </a:r>
            <a:endParaRPr lang="it-IT" sz="1200" dirty="0">
              <a:latin typeface="Amazing Grotesk" pitchFamily="2" charset="0"/>
            </a:endParaRPr>
          </a:p>
        </p:txBody>
      </p:sp>
      <p:sp>
        <p:nvSpPr>
          <p:cNvPr id="28" name="Freccia in giù 27"/>
          <p:cNvSpPr/>
          <p:nvPr/>
        </p:nvSpPr>
        <p:spPr>
          <a:xfrm>
            <a:off x="2158422" y="3526729"/>
            <a:ext cx="180000" cy="27113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956402" y="3256893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-1,9%</a:t>
            </a:r>
            <a:endParaRPr lang="it-IT" sz="1200" dirty="0">
              <a:latin typeface="Amazing Grotesk" pitchFamily="2" charset="0"/>
            </a:endParaRPr>
          </a:p>
        </p:txBody>
      </p:sp>
      <p:sp>
        <p:nvSpPr>
          <p:cNvPr id="31" name="Freccia in giù 30"/>
          <p:cNvSpPr/>
          <p:nvPr/>
        </p:nvSpPr>
        <p:spPr>
          <a:xfrm>
            <a:off x="2990936" y="3856893"/>
            <a:ext cx="180000" cy="27113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788916" y="3587057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-6,5%</a:t>
            </a:r>
            <a:endParaRPr lang="it-IT" sz="1200" dirty="0">
              <a:latin typeface="Amazing Grotesk" pitchFamily="2" charset="0"/>
            </a:endParaRPr>
          </a:p>
        </p:txBody>
      </p:sp>
      <p:sp>
        <p:nvSpPr>
          <p:cNvPr id="33" name="Freccia in giù 32"/>
          <p:cNvSpPr/>
          <p:nvPr/>
        </p:nvSpPr>
        <p:spPr>
          <a:xfrm>
            <a:off x="5425499" y="4714579"/>
            <a:ext cx="180000" cy="27113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5223479" y="4444743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-1,9%</a:t>
            </a:r>
            <a:endParaRPr lang="it-IT" sz="1200" dirty="0">
              <a:latin typeface="Amazing Grotesk" pitchFamily="2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639563" y="3936088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11,8%</a:t>
            </a:r>
            <a:endParaRPr lang="it-IT" sz="1200" dirty="0">
              <a:latin typeface="Amazing Grotesk" pitchFamily="2" charset="0"/>
            </a:endParaRPr>
          </a:p>
        </p:txBody>
      </p:sp>
      <p:sp>
        <p:nvSpPr>
          <p:cNvPr id="36" name="Freccia in su 35"/>
          <p:cNvSpPr/>
          <p:nvPr/>
        </p:nvSpPr>
        <p:spPr>
          <a:xfrm>
            <a:off x="4600068" y="4519497"/>
            <a:ext cx="180000" cy="2700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4445141" y="4279343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5,9%</a:t>
            </a:r>
            <a:endParaRPr lang="it-IT" sz="1200" dirty="0">
              <a:latin typeface="Amazing Grotesk" pitchFamily="2" charset="0"/>
            </a:endParaRPr>
          </a:p>
        </p:txBody>
      </p:sp>
      <p:sp>
        <p:nvSpPr>
          <p:cNvPr id="38" name="Freccia in su 37"/>
          <p:cNvSpPr/>
          <p:nvPr/>
        </p:nvSpPr>
        <p:spPr>
          <a:xfrm>
            <a:off x="6236926" y="5155483"/>
            <a:ext cx="180000" cy="2700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6081999" y="4915329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6,8%</a:t>
            </a:r>
            <a:endParaRPr lang="it-IT" sz="1200" dirty="0">
              <a:latin typeface="Amazing Grotesk" pitchFamily="2" charset="0"/>
            </a:endParaRPr>
          </a:p>
        </p:txBody>
      </p:sp>
      <p:sp>
        <p:nvSpPr>
          <p:cNvPr id="40" name="Freccia in giù 39"/>
          <p:cNvSpPr/>
          <p:nvPr/>
        </p:nvSpPr>
        <p:spPr>
          <a:xfrm>
            <a:off x="7067625" y="5567452"/>
            <a:ext cx="180000" cy="27113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6865605" y="5297616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-1,3%</a:t>
            </a:r>
            <a:endParaRPr lang="it-IT" sz="1200" dirty="0">
              <a:latin typeface="Amazing Grotesk" pitchFamily="2" charset="0"/>
            </a:endParaRPr>
          </a:p>
        </p:txBody>
      </p:sp>
      <p:sp>
        <p:nvSpPr>
          <p:cNvPr id="42" name="Freccia in su 41"/>
          <p:cNvSpPr/>
          <p:nvPr/>
        </p:nvSpPr>
        <p:spPr>
          <a:xfrm>
            <a:off x="7883208" y="5665637"/>
            <a:ext cx="180000" cy="2700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7728281" y="5425483"/>
            <a:ext cx="62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mazing Grotesk" pitchFamily="2" charset="0"/>
              </a:rPr>
              <a:t>13,6%</a:t>
            </a:r>
            <a:endParaRPr lang="it-IT" sz="1200" dirty="0"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0707" y="1224372"/>
            <a:ext cx="755244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900" b="1" dirty="0" smtClean="0">
                <a:solidFill>
                  <a:srgbClr val="B1291C"/>
                </a:solidFill>
                <a:latin typeface="Amazing Grotesk" pitchFamily="2" charset="0"/>
              </a:rPr>
              <a:t>Incidenza % delle imprese registrate </a:t>
            </a:r>
          </a:p>
          <a:p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per settore economico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4263" y="2445487"/>
            <a:ext cx="8191066" cy="4231758"/>
          </a:xfrm>
          <a:prstGeom prst="rect">
            <a:avLst/>
          </a:prstGeom>
          <a:noFill/>
          <a:ln>
            <a:solidFill>
              <a:schemeClr val="bg1">
                <a:lumMod val="50000"/>
                <a:alpha val="37000"/>
              </a:schemeClr>
            </a:solidFill>
          </a:ln>
          <a:effectLst>
            <a:outerShdw blurRad="101600" dir="2460000" sx="11000" sy="11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1" y="2551816"/>
            <a:ext cx="7538484" cy="400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631403" y="4476307"/>
            <a:ext cx="174706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B1291C"/>
                </a:solidFill>
                <a:latin typeface="Amazing Grotesk" pitchFamily="2" charset="0"/>
              </a:rPr>
              <a:t>Confronto territoriale </a:t>
            </a:r>
            <a:r>
              <a:rPr lang="it-IT" sz="1600" b="1" dirty="0" smtClean="0">
                <a:solidFill>
                  <a:srgbClr val="B1291C"/>
                </a:solidFill>
                <a:latin typeface="Amazing Grotesk" pitchFamily="2" charset="0"/>
              </a:rPr>
              <a:t>anno 2016</a:t>
            </a:r>
          </a:p>
        </p:txBody>
      </p:sp>
    </p:spTree>
    <p:extLst>
      <p:ext uri="{BB962C8B-B14F-4D97-AF65-F5344CB8AC3E}">
        <p14:creationId xmlns:p14="http://schemas.microsoft.com/office/powerpoint/2010/main" val="5727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1340" y="1639059"/>
            <a:ext cx="69038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900" b="1" dirty="0" smtClean="0">
                <a:solidFill>
                  <a:srgbClr val="B1291C"/>
                </a:solidFill>
                <a:latin typeface="Amazing Grotesk" pitchFamily="2" charset="0"/>
              </a:rPr>
              <a:t>Incidenza % per tipo di impresa sul totale delle imprese del territorio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0" y="3280146"/>
            <a:ext cx="8349888" cy="137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3" y="2963825"/>
            <a:ext cx="6092456" cy="314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521002" y="1298758"/>
            <a:ext cx="6485854" cy="103586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mazing Grotesk" pitchFamily="2" charset="0"/>
              </a:rPr>
              <a:t>Apertura di procedure fallimentari e liquidazioni coatte amministrative </a:t>
            </a:r>
            <a:br>
              <a:rPr lang="it-IT" b="1" dirty="0" smtClean="0">
                <a:latin typeface="Amazing Grotesk" pitchFamily="2" charset="0"/>
              </a:rPr>
            </a:br>
            <a:r>
              <a:rPr lang="it-IT" sz="1600" b="1" dirty="0" smtClean="0">
                <a:latin typeface="Amazing Grotesk" pitchFamily="2" charset="0"/>
              </a:rPr>
              <a:t>Serie storica 2010-2016</a:t>
            </a:r>
            <a:endParaRPr lang="it-IT" sz="1600" b="1" dirty="0">
              <a:latin typeface="Amazing Grotesk" pitchFamily="2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 flipH="1">
            <a:off x="4405614" y="3804732"/>
            <a:ext cx="2402" cy="18624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5209019" y="3704008"/>
            <a:ext cx="0" cy="1931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895750" y="4181555"/>
            <a:ext cx="733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66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342345" y="3730881"/>
            <a:ext cx="733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97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523635" y="4152285"/>
            <a:ext cx="733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69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710915" y="4253009"/>
            <a:ext cx="733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63</a:t>
            </a:r>
            <a:endParaRPr lang="it-IT" sz="1400" dirty="0">
              <a:latin typeface="Amazing Grotesk" pitchFamily="2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1129656" y="4765248"/>
            <a:ext cx="0" cy="8912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1930638" y="4798913"/>
            <a:ext cx="0" cy="8788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2763519" y="4699592"/>
            <a:ext cx="0" cy="978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3580458" y="4279161"/>
            <a:ext cx="18536" cy="13986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4115335" y="3291340"/>
            <a:ext cx="733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126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6921793" y="3520730"/>
            <a:ext cx="1690577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In</a:t>
            </a:r>
            <a:r>
              <a:rPr lang="it-IT" sz="2000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Amazing Grotesk" pitchFamily="2" charset="0"/>
              </a:rPr>
              <a:t>crescita</a:t>
            </a:r>
            <a:r>
              <a:rPr lang="it-IT" sz="2000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il trend dei fallimenti negli ultimi anni</a:t>
            </a:r>
          </a:p>
        </p:txBody>
      </p:sp>
      <p:cxnSp>
        <p:nvCxnSpPr>
          <p:cNvPr id="40" name="Connettore 1 39"/>
          <p:cNvCxnSpPr/>
          <p:nvPr/>
        </p:nvCxnSpPr>
        <p:spPr>
          <a:xfrm>
            <a:off x="6041903" y="3520730"/>
            <a:ext cx="0" cy="2146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4948526" y="3189128"/>
            <a:ext cx="733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mazing Grotesk" pitchFamily="2" charset="0"/>
              </a:rPr>
              <a:t>133</a:t>
            </a:r>
            <a:endParaRPr lang="it-IT" sz="1400" dirty="0">
              <a:latin typeface="Amazing Grotesk" pitchFamily="2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21002" y="2785730"/>
            <a:ext cx="6092457" cy="3476847"/>
          </a:xfrm>
          <a:prstGeom prst="rect">
            <a:avLst/>
          </a:prstGeom>
          <a:noFill/>
          <a:ln>
            <a:solidFill>
              <a:schemeClr val="bg1">
                <a:lumMod val="50000"/>
                <a:alpha val="37000"/>
              </a:schemeClr>
            </a:solidFill>
          </a:ln>
          <a:effectLst>
            <a:outerShdw blurRad="101600" dir="2460000" sx="11000" sy="11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45" name="Fumetto 2 44"/>
          <p:cNvSpPr/>
          <p:nvPr/>
        </p:nvSpPr>
        <p:spPr>
          <a:xfrm>
            <a:off x="5560461" y="2380076"/>
            <a:ext cx="1414496" cy="726243"/>
          </a:xfrm>
          <a:prstGeom prst="wedgeRoundRectCallout">
            <a:avLst>
              <a:gd name="adj1" fmla="val -17067"/>
              <a:gd name="adj2" fmla="val 6699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mazing Grotesk" pitchFamily="2" charset="0"/>
              </a:rPr>
              <a:t>145 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le </a:t>
            </a:r>
            <a:r>
              <a:rPr lang="it-IT" sz="1200" b="1" dirty="0">
                <a:solidFill>
                  <a:srgbClr val="C00000"/>
                </a:solidFill>
                <a:latin typeface="Amazing Grotesk" pitchFamily="2" charset="0"/>
              </a:rPr>
              <a:t>imprese fallite nel </a:t>
            </a:r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2016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5" y="2137146"/>
            <a:ext cx="7168571" cy="47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25256" y="1142704"/>
            <a:ext cx="6326372" cy="492848"/>
          </a:xfrm>
        </p:spPr>
        <p:txBody>
          <a:bodyPr>
            <a:normAutofit fontScale="90000"/>
          </a:bodyPr>
          <a:lstStyle/>
          <a:p>
            <a:r>
              <a:rPr lang="it-IT" sz="1800" b="1" dirty="0" smtClean="0">
                <a:latin typeface="Amazing Grotesk" pitchFamily="2" charset="0"/>
              </a:rPr>
              <a:t/>
            </a:r>
            <a:br>
              <a:rPr lang="it-IT" sz="1800" b="1" dirty="0" smtClean="0">
                <a:latin typeface="Amazing Grotesk" pitchFamily="2" charset="0"/>
              </a:rPr>
            </a:br>
            <a:r>
              <a:rPr lang="it-IT" sz="2000" b="1" dirty="0" smtClean="0">
                <a:latin typeface="Amazing Grotesk" pitchFamily="2" charset="0"/>
              </a:rPr>
              <a:t>Le</a:t>
            </a:r>
            <a:r>
              <a:rPr lang="it-IT" sz="2700" b="1" dirty="0" smtClean="0">
                <a:latin typeface="Amazing Grotesk" pitchFamily="2" charset="0"/>
              </a:rPr>
              <a:t> </a:t>
            </a:r>
            <a:r>
              <a:rPr lang="it-IT" sz="3100" b="1" dirty="0" smtClean="0">
                <a:latin typeface="Amazing Grotesk" pitchFamily="2" charset="0"/>
              </a:rPr>
              <a:t>startup innovative</a:t>
            </a:r>
            <a:r>
              <a:rPr lang="it-IT" sz="2700" b="1" dirty="0" smtClean="0">
                <a:latin typeface="Amazing Grotesk" pitchFamily="2" charset="0"/>
              </a:rPr>
              <a:t/>
            </a:r>
            <a:br>
              <a:rPr lang="it-IT" sz="2700" b="1" dirty="0" smtClean="0">
                <a:latin typeface="Amazing Grotesk" pitchFamily="2" charset="0"/>
              </a:rPr>
            </a:br>
            <a:endParaRPr lang="it-IT" sz="2000" b="1" dirty="0">
              <a:latin typeface="Amazing Grotesk" pitchFamily="2" charset="0"/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146285" y="1723306"/>
            <a:ext cx="6073724" cy="4146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pPr algn="ctr"/>
            <a:r>
              <a:rPr lang="it-IT" sz="1400" b="1" dirty="0" smtClean="0">
                <a:latin typeface="Amazing Grotesk" pitchFamily="2" charset="0"/>
              </a:rPr>
              <a:t/>
            </a:r>
            <a:br>
              <a:rPr lang="it-IT" sz="1400" b="1" dirty="0" smtClean="0">
                <a:latin typeface="Amazing Grotesk" pitchFamily="2" charset="0"/>
              </a:rPr>
            </a:br>
            <a:r>
              <a:rPr lang="it-IT" sz="1800" b="1" dirty="0" smtClean="0">
                <a:latin typeface="Amazing Grotesk" pitchFamily="2" charset="0"/>
              </a:rPr>
              <a:t>NUMERO </a:t>
            </a:r>
            <a:r>
              <a:rPr lang="it-IT" sz="1400" b="1" dirty="0" smtClean="0">
                <a:latin typeface="Amazing Grotesk" pitchFamily="2" charset="0"/>
              </a:rPr>
              <a:t>di startup innovative</a:t>
            </a:r>
            <a:r>
              <a:rPr lang="it-IT" sz="1800" b="1" dirty="0" smtClean="0">
                <a:latin typeface="Amazing Grotesk" pitchFamily="2" charset="0"/>
              </a:rPr>
              <a:t> </a:t>
            </a:r>
            <a:r>
              <a:rPr lang="it-IT" sz="2000" b="1" dirty="0" smtClean="0">
                <a:latin typeface="Amazing Grotesk" pitchFamily="2" charset="0"/>
              </a:rPr>
              <a:t>ogni 10.000 imprese</a:t>
            </a:r>
            <a:r>
              <a:rPr lang="it-IT" sz="1400" b="1" dirty="0" smtClean="0">
                <a:latin typeface="Amazing Grotesk" pitchFamily="2" charset="0"/>
              </a:rPr>
              <a:t/>
            </a:r>
            <a:br>
              <a:rPr lang="it-IT" sz="1400" b="1" dirty="0" smtClean="0">
                <a:latin typeface="Amazing Grotesk" pitchFamily="2" charset="0"/>
              </a:rPr>
            </a:br>
            <a:endParaRPr lang="it-IT" sz="1400" b="1" dirty="0">
              <a:latin typeface="Amazing Grotesk" pitchFamily="2" charset="0"/>
            </a:endParaRPr>
          </a:p>
        </p:txBody>
      </p:sp>
      <p:sp>
        <p:nvSpPr>
          <p:cNvPr id="9" name="Fumetto 2 8"/>
          <p:cNvSpPr/>
          <p:nvPr/>
        </p:nvSpPr>
        <p:spPr>
          <a:xfrm>
            <a:off x="6906854" y="2350619"/>
            <a:ext cx="844277" cy="41956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27,6</a:t>
            </a:r>
            <a:endParaRPr lang="it-IT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794745" y="3722534"/>
            <a:ext cx="2998382" cy="20159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mazing Grotesk" pitchFamily="2" charset="0"/>
              </a:rPr>
              <a:t>6.745</a:t>
            </a:r>
            <a:r>
              <a:rPr lang="it-IT" sz="1400" b="1" dirty="0" smtClean="0">
                <a:solidFill>
                  <a:srgbClr val="C00000"/>
                </a:solidFill>
                <a:latin typeface="Amazing Grotesk" pitchFamily="2" charset="0"/>
              </a:rPr>
              <a:t>  </a:t>
            </a:r>
          </a:p>
          <a:p>
            <a:pPr algn="ctr"/>
            <a:r>
              <a:rPr lang="it-IT" sz="1100" b="1" dirty="0" smtClean="0">
                <a:solidFill>
                  <a:srgbClr val="C00000"/>
                </a:solidFill>
                <a:latin typeface="Amazing Grotesk" pitchFamily="2" charset="0"/>
              </a:rPr>
              <a:t>sono le </a:t>
            </a:r>
            <a:r>
              <a:rPr lang="it-IT" sz="2000" b="1" dirty="0" smtClean="0">
                <a:solidFill>
                  <a:srgbClr val="C00000"/>
                </a:solidFill>
                <a:latin typeface="Amazing Grotesk" pitchFamily="2" charset="0"/>
              </a:rPr>
              <a:t>startup innovative </a:t>
            </a:r>
          </a:p>
          <a:p>
            <a:pPr algn="ctr"/>
            <a:r>
              <a:rPr lang="it-IT" sz="1100" b="1" dirty="0" smtClean="0">
                <a:solidFill>
                  <a:srgbClr val="C00000"/>
                </a:solidFill>
                <a:latin typeface="Amazing Grotesk" pitchFamily="2" charset="0"/>
              </a:rPr>
              <a:t>operanti in </a:t>
            </a:r>
            <a:r>
              <a:rPr lang="it-IT" sz="2000" b="1" dirty="0" smtClean="0">
                <a:solidFill>
                  <a:srgbClr val="C00000"/>
                </a:solidFill>
                <a:latin typeface="Amazing Grotesk" pitchFamily="2" charset="0"/>
              </a:rPr>
              <a:t>Italia</a:t>
            </a:r>
            <a:r>
              <a:rPr lang="it-IT" sz="1100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</a:p>
          <a:p>
            <a:pPr algn="ctr"/>
            <a:r>
              <a:rPr lang="it-IT" sz="1100" b="1" dirty="0" smtClean="0">
                <a:solidFill>
                  <a:srgbClr val="C00000"/>
                </a:solidFill>
                <a:latin typeface="Amazing Grotesk" pitchFamily="2" charset="0"/>
              </a:rPr>
              <a:t>al termine del  </a:t>
            </a:r>
            <a:r>
              <a:rPr lang="it-IT" sz="2000" b="1" dirty="0" smtClean="0">
                <a:solidFill>
                  <a:srgbClr val="C00000"/>
                </a:solidFill>
                <a:latin typeface="Amazing Grotesk" pitchFamily="2" charset="0"/>
              </a:rPr>
              <a:t>2016</a:t>
            </a:r>
          </a:p>
          <a:p>
            <a:pPr algn="ctr"/>
            <a:endParaRPr lang="it-IT" sz="1000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143</a:t>
            </a:r>
          </a:p>
          <a:p>
            <a:pPr algn="ctr"/>
            <a:r>
              <a:rPr lang="it-IT" sz="1100" b="1" dirty="0" smtClean="0">
                <a:solidFill>
                  <a:srgbClr val="C00000"/>
                </a:solidFill>
                <a:latin typeface="Amazing Grotesk" pitchFamily="2" charset="0"/>
              </a:rPr>
              <a:t>in provincia di Trento</a:t>
            </a:r>
            <a:endParaRPr lang="it-IT" sz="1100" b="1" dirty="0">
              <a:solidFill>
                <a:srgbClr val="C00000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6220009" y="5061110"/>
            <a:ext cx="23073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umetto 2 7"/>
          <p:cNvSpPr/>
          <p:nvPr/>
        </p:nvSpPr>
        <p:spPr>
          <a:xfrm>
            <a:off x="3751836" y="2206238"/>
            <a:ext cx="648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11,1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0"/>
            <a:ext cx="91519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74100" cy="6235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247900"/>
            <a:ext cx="4216400" cy="2362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82547" y="5844259"/>
            <a:ext cx="1872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2400" i="1" baseline="30000" dirty="0" err="1">
                <a:solidFill>
                  <a:schemeClr val="bg1"/>
                </a:solidFill>
                <a:latin typeface="Amazing Grotesk Italic"/>
                <a:cs typeface="Amazing Grotesk Italic"/>
              </a:rPr>
              <a:t>www.tn.camcom.it</a:t>
            </a:r>
            <a:endParaRPr lang="it-IT" sz="2400" i="1" baseline="30000" dirty="0">
              <a:solidFill>
                <a:schemeClr val="bg1"/>
              </a:solidFill>
              <a:latin typeface="Amazing Grotesk Italic"/>
              <a:cs typeface="Amazing Grotesk Italic"/>
            </a:endParaRPr>
          </a:p>
        </p:txBody>
      </p:sp>
    </p:spTree>
    <p:extLst>
      <p:ext uri="{BB962C8B-B14F-4D97-AF65-F5344CB8AC3E}">
        <p14:creationId xmlns:p14="http://schemas.microsoft.com/office/powerpoint/2010/main" val="8262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02" y="3414686"/>
            <a:ext cx="4130328" cy="3267739"/>
          </a:xfrm>
          <a:prstGeom prst="rect">
            <a:avLst/>
          </a:prstGeom>
          <a:effectLst>
            <a:outerShdw blurRad="1270000" dist="50800" sx="1000" sy="1000" algn="ctr" rotWithShape="0">
              <a:schemeClr val="bg1">
                <a:alpha val="0"/>
              </a:scheme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1553" y="1794993"/>
            <a:ext cx="3373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51.749</a:t>
            </a:r>
            <a:endParaRPr lang="it-IT" sz="2800" b="1" dirty="0">
              <a:solidFill>
                <a:srgbClr val="B1291C"/>
              </a:solidFill>
              <a:latin typeface="Amazing Grotesk" pitchFamily="2" charset="0"/>
            </a:endParaRPr>
          </a:p>
          <a:p>
            <a:pPr algn="ctr"/>
            <a:r>
              <a:rPr lang="it-IT" sz="1400" b="1" dirty="0">
                <a:solidFill>
                  <a:srgbClr val="B1291C"/>
                </a:solidFill>
                <a:latin typeface="Amazing Grotesk" pitchFamily="2" charset="0"/>
              </a:rPr>
              <a:t>le</a:t>
            </a:r>
            <a:r>
              <a:rPr lang="it-IT" sz="2400" b="1" dirty="0">
                <a:solidFill>
                  <a:srgbClr val="B1291C"/>
                </a:solidFill>
                <a:latin typeface="Amazing Grotesk" pitchFamily="2" charset="0"/>
              </a:rPr>
              <a:t> imprese registrate</a:t>
            </a:r>
          </a:p>
          <a:p>
            <a:pPr algn="ctr"/>
            <a:r>
              <a:rPr lang="it-IT" sz="1400" b="1" dirty="0">
                <a:solidFill>
                  <a:srgbClr val="B1291C"/>
                </a:solidFill>
                <a:latin typeface="Amazing Grotesk" pitchFamily="2" charset="0"/>
              </a:rPr>
              <a:t>al </a:t>
            </a:r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31/12/2016</a:t>
            </a:r>
            <a:endParaRPr lang="it-IT" sz="1400" b="1" dirty="0">
              <a:solidFill>
                <a:srgbClr val="B1291C"/>
              </a:solidFill>
              <a:latin typeface="Amazing Grotesk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50730" y="1660578"/>
            <a:ext cx="4401884" cy="1477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mazing Grotesk" pitchFamily="2" charset="0"/>
              </a:rPr>
              <a:t>47.035   </a:t>
            </a:r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imprese </a:t>
            </a:r>
            <a:r>
              <a:rPr lang="it-IT" sz="1400" dirty="0">
                <a:solidFill>
                  <a:srgbClr val="C00000"/>
                </a:solidFill>
                <a:latin typeface="Amazing Grotesk" pitchFamily="2" charset="0"/>
              </a:rPr>
              <a:t>attive</a:t>
            </a:r>
          </a:p>
          <a:p>
            <a:r>
              <a:rPr lang="it-IT" dirty="0" smtClean="0">
                <a:solidFill>
                  <a:srgbClr val="C00000"/>
                </a:solidFill>
                <a:latin typeface="Amazing Grotesk" pitchFamily="2" charset="0"/>
              </a:rPr>
              <a:t>   2.813   </a:t>
            </a:r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imprese </a:t>
            </a:r>
            <a:r>
              <a:rPr lang="it-IT" sz="1400" dirty="0">
                <a:solidFill>
                  <a:srgbClr val="C00000"/>
                </a:solidFill>
                <a:latin typeface="Amazing Grotesk" pitchFamily="2" charset="0"/>
              </a:rPr>
              <a:t>inattive</a:t>
            </a:r>
          </a:p>
          <a:p>
            <a:r>
              <a:rPr lang="it-IT" dirty="0" smtClean="0">
                <a:solidFill>
                  <a:srgbClr val="C00000"/>
                </a:solidFill>
                <a:latin typeface="Amazing Grotesk" pitchFamily="2" charset="0"/>
              </a:rPr>
              <a:t>        35  </a:t>
            </a:r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imprese sospese</a:t>
            </a:r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  <a:p>
            <a:r>
              <a:rPr lang="it-IT" dirty="0" smtClean="0">
                <a:solidFill>
                  <a:srgbClr val="C00000"/>
                </a:solidFill>
                <a:latin typeface="Amazing Grotesk" pitchFamily="2" charset="0"/>
              </a:rPr>
              <a:t>     786   </a:t>
            </a:r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imprese </a:t>
            </a:r>
            <a:r>
              <a:rPr lang="it-IT" sz="1400" dirty="0">
                <a:solidFill>
                  <a:srgbClr val="C00000"/>
                </a:solidFill>
                <a:latin typeface="Amazing Grotesk" pitchFamily="2" charset="0"/>
              </a:rPr>
              <a:t>con procedure concorsuali</a:t>
            </a:r>
          </a:p>
          <a:p>
            <a:r>
              <a:rPr lang="it-IT" dirty="0" smtClean="0">
                <a:solidFill>
                  <a:srgbClr val="C00000"/>
                </a:solidFill>
                <a:latin typeface="Amazing Grotesk" pitchFamily="2" charset="0"/>
              </a:rPr>
              <a:t>   1.080   </a:t>
            </a:r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imprese </a:t>
            </a:r>
            <a:r>
              <a:rPr lang="it-IT" sz="1400" dirty="0">
                <a:solidFill>
                  <a:srgbClr val="C00000"/>
                </a:solidFill>
                <a:latin typeface="Amazing Grotesk" pitchFamily="2" charset="0"/>
              </a:rPr>
              <a:t>in scioglimento </a:t>
            </a:r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/liquidazione</a:t>
            </a:r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01" y="2023351"/>
            <a:ext cx="724001" cy="69542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72819" y="3414686"/>
            <a:ext cx="33733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11.932</a:t>
            </a:r>
            <a:endParaRPr lang="it-IT" sz="2800" b="1" dirty="0">
              <a:solidFill>
                <a:srgbClr val="B1291C"/>
              </a:solidFill>
              <a:latin typeface="Amazing Grotesk" pitchFamily="2" charset="0"/>
            </a:endParaRPr>
          </a:p>
          <a:p>
            <a:pPr algn="ctr"/>
            <a:r>
              <a:rPr lang="it-IT" sz="1400" b="1" dirty="0">
                <a:solidFill>
                  <a:srgbClr val="B1291C"/>
                </a:solidFill>
                <a:latin typeface="Amazing Grotesk" pitchFamily="2" charset="0"/>
              </a:rPr>
              <a:t>le</a:t>
            </a:r>
            <a:r>
              <a:rPr lang="it-IT" sz="2400" b="1" dirty="0">
                <a:solidFill>
                  <a:srgbClr val="B1291C"/>
                </a:solidFill>
                <a:latin typeface="Amazing Grotesk" pitchFamily="2" charset="0"/>
              </a:rPr>
              <a:t> </a:t>
            </a:r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unità locali</a:t>
            </a:r>
            <a:endParaRPr lang="it-IT" sz="1400" b="1" dirty="0">
              <a:solidFill>
                <a:srgbClr val="B1291C"/>
              </a:solidFill>
              <a:latin typeface="Amazing Grotesk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5223" y="4864258"/>
            <a:ext cx="38652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63.681</a:t>
            </a:r>
            <a:endParaRPr lang="it-IT" sz="2800" b="1" dirty="0">
              <a:solidFill>
                <a:srgbClr val="B1291C"/>
              </a:solidFill>
              <a:latin typeface="Amazing Grotesk" pitchFamily="2" charset="0"/>
            </a:endParaRPr>
          </a:p>
          <a:p>
            <a:pPr algn="ctr"/>
            <a:r>
              <a:rPr lang="it-IT" sz="1600" b="1" dirty="0">
                <a:solidFill>
                  <a:srgbClr val="B1291C"/>
                </a:solidFill>
                <a:latin typeface="Amazing Grotesk" pitchFamily="2" charset="0"/>
              </a:rPr>
              <a:t>i</a:t>
            </a:r>
            <a:r>
              <a:rPr lang="it-IT" sz="1600" b="1" dirty="0" smtClean="0">
                <a:solidFill>
                  <a:srgbClr val="B1291C"/>
                </a:solidFill>
                <a:latin typeface="Amazing Grotesk" pitchFamily="2" charset="0"/>
              </a:rPr>
              <a:t>l</a:t>
            </a:r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 </a:t>
            </a:r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totale</a:t>
            </a:r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 delle </a:t>
            </a:r>
          </a:p>
          <a:p>
            <a:pPr algn="ctr"/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localizzazioni</a:t>
            </a:r>
            <a:endParaRPr lang="it-IT" sz="2400" b="1" dirty="0">
              <a:solidFill>
                <a:srgbClr val="B1291C"/>
              </a:solidFill>
              <a:latin typeface="Amazing Grotesk" pitchFamily="2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42938" y="3232298"/>
            <a:ext cx="30543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64204" y="4607442"/>
            <a:ext cx="30543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97" y="2354618"/>
            <a:ext cx="1328111" cy="90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17366" y="1401245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2015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4769" y="1484066"/>
            <a:ext cx="62150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L’anagrafe delle imprese trentine</a:t>
            </a:r>
          </a:p>
          <a:p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(2005-2016)</a:t>
            </a:r>
          </a:p>
        </p:txBody>
      </p:sp>
      <p:sp>
        <p:nvSpPr>
          <p:cNvPr id="2" name="Rettangolo 1"/>
          <p:cNvSpPr/>
          <p:nvPr/>
        </p:nvSpPr>
        <p:spPr>
          <a:xfrm>
            <a:off x="6741042" y="3193765"/>
            <a:ext cx="2211570" cy="18466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mazing Grotesk" pitchFamily="2" charset="0"/>
              </a:rPr>
              <a:t>IL SALDO</a:t>
            </a:r>
          </a:p>
          <a:p>
            <a:pPr algn="ctr"/>
            <a:r>
              <a:rPr lang="it-IT" sz="1400" b="1" dirty="0">
                <a:solidFill>
                  <a:srgbClr val="B1291C"/>
                </a:solidFill>
                <a:latin typeface="Amazing Grotesk" pitchFamily="2" charset="0"/>
              </a:rPr>
              <a:t>delle imprese trentine</a:t>
            </a:r>
          </a:p>
          <a:p>
            <a:pPr algn="ctr"/>
            <a:r>
              <a:rPr lang="it-IT" sz="1400" b="1" dirty="0">
                <a:solidFill>
                  <a:srgbClr val="B1291C"/>
                </a:solidFill>
                <a:latin typeface="Amazing Grotesk" pitchFamily="2" charset="0"/>
              </a:rPr>
              <a:t>nel </a:t>
            </a:r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2016</a:t>
            </a:r>
            <a:endParaRPr lang="it-IT" sz="1400" b="1" dirty="0">
              <a:solidFill>
                <a:srgbClr val="B1291C"/>
              </a:solidFill>
              <a:latin typeface="Amazing Grotesk" pitchFamily="2" charset="0"/>
            </a:endParaRPr>
          </a:p>
          <a:p>
            <a:endParaRPr lang="it-IT" sz="1600" dirty="0">
              <a:latin typeface="Amazing Grotesk" pitchFamily="2" charset="0"/>
            </a:endParaRPr>
          </a:p>
          <a:p>
            <a:endParaRPr lang="it-IT" sz="1600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+ 220 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nuove </a:t>
            </a:r>
            <a:r>
              <a:rPr lang="it-IT" b="1" dirty="0">
                <a:solidFill>
                  <a:srgbClr val="C00000"/>
                </a:solidFill>
                <a:latin typeface="Amazing Grotesk" pitchFamily="2" charset="0"/>
              </a:rPr>
              <a:t>imprese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21" y="4021867"/>
            <a:ext cx="376364" cy="353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5" y="2499320"/>
            <a:ext cx="6117772" cy="368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9705" y="1484066"/>
            <a:ext cx="62150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Imprese registrate e attive</a:t>
            </a:r>
          </a:p>
          <a:p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(Serie storica 2005-2016)</a:t>
            </a:r>
          </a:p>
        </p:txBody>
      </p:sp>
      <p:sp>
        <p:nvSpPr>
          <p:cNvPr id="9" name="Rettangolo 8"/>
          <p:cNvSpPr/>
          <p:nvPr/>
        </p:nvSpPr>
        <p:spPr>
          <a:xfrm>
            <a:off x="6666613" y="3246930"/>
            <a:ext cx="2307265" cy="24006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it-IT" sz="1400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Nel</a:t>
            </a:r>
            <a:r>
              <a:rPr lang="it-IT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2016</a:t>
            </a:r>
            <a:r>
              <a:rPr lang="it-IT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si </a:t>
            </a:r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conferma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il processo di </a:t>
            </a:r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crescita</a:t>
            </a:r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 delle imprese riavviatosi a partire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Amazing Grotesk" pitchFamily="2" charset="0"/>
              </a:rPr>
              <a:t>dal  2015</a:t>
            </a:r>
          </a:p>
          <a:p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5" y="2477390"/>
            <a:ext cx="6078287" cy="366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ccia circolare in giù 18"/>
          <p:cNvSpPr/>
          <p:nvPr/>
        </p:nvSpPr>
        <p:spPr>
          <a:xfrm>
            <a:off x="5826642" y="2193073"/>
            <a:ext cx="2115879" cy="782665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30483" y="1594650"/>
            <a:ext cx="382805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La forma giuridica </a:t>
            </a:r>
          </a:p>
          <a:p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delle imprese registrate </a:t>
            </a:r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al 31/12/2016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95551" y="3126210"/>
            <a:ext cx="113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Imprese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sz="1200" b="1" dirty="0">
                <a:solidFill>
                  <a:srgbClr val="C00000"/>
                </a:solidFill>
                <a:latin typeface="Amazing Grotesk" pitchFamily="2" charset="0"/>
              </a:rPr>
              <a:t>individuali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42028" y="4865019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persone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14540" y="4701167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capitale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124211" y="5553053"/>
            <a:ext cx="188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Cooperative, consorzi 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 e altre forme</a:t>
            </a:r>
          </a:p>
        </p:txBody>
      </p:sp>
      <p:sp>
        <p:nvSpPr>
          <p:cNvPr id="14" name="Fumetto 2 13"/>
          <p:cNvSpPr/>
          <p:nvPr/>
        </p:nvSpPr>
        <p:spPr>
          <a:xfrm>
            <a:off x="2845200" y="5646545"/>
            <a:ext cx="793656" cy="252000"/>
          </a:xfrm>
          <a:prstGeom prst="wedgeRoundRectCallout">
            <a:avLst>
              <a:gd name="adj1" fmla="val -13077"/>
              <a:gd name="adj2" fmla="val -1246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11.841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6" name="Fumetto 2 15"/>
          <p:cNvSpPr/>
          <p:nvPr/>
        </p:nvSpPr>
        <p:spPr>
          <a:xfrm>
            <a:off x="4785078" y="3788027"/>
            <a:ext cx="793656" cy="252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28.719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21" name="Fumetto 2 20"/>
          <p:cNvSpPr/>
          <p:nvPr/>
        </p:nvSpPr>
        <p:spPr>
          <a:xfrm>
            <a:off x="1788646" y="5798945"/>
            <a:ext cx="793656" cy="252000"/>
          </a:xfrm>
          <a:prstGeom prst="wedgeRoundRectCallout">
            <a:avLst>
              <a:gd name="adj1" fmla="val -13077"/>
              <a:gd name="adj2" fmla="val -1246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9.684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483995" y="3350962"/>
            <a:ext cx="2183468" cy="23544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Amazing Grotesk" pitchFamily="2" charset="0"/>
              </a:rPr>
              <a:t>Il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55,5%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delle imprese 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registrate 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è costituito da 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imprese individuali</a:t>
            </a:r>
          </a:p>
          <a:p>
            <a:pPr algn="ctr"/>
            <a:endParaRPr lang="it-IT" sz="1600" b="1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13" y="2465992"/>
            <a:ext cx="808567" cy="179799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9" y="3046407"/>
            <a:ext cx="6000759" cy="315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4396434" y="3214939"/>
            <a:ext cx="113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Imprese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sz="1200" b="1" dirty="0">
                <a:solidFill>
                  <a:srgbClr val="C00000"/>
                </a:solidFill>
                <a:latin typeface="Amazing Grotesk" pitchFamily="2" charset="0"/>
              </a:rPr>
              <a:t>individuali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179524" y="4801220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persone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525498" y="4586149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capitale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245667" y="5393100"/>
            <a:ext cx="188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Cooperative, consorzi 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 e altre forme</a:t>
            </a:r>
          </a:p>
        </p:txBody>
      </p:sp>
      <p:sp>
        <p:nvSpPr>
          <p:cNvPr id="39" name="Fumetto 2 38"/>
          <p:cNvSpPr/>
          <p:nvPr/>
        </p:nvSpPr>
        <p:spPr>
          <a:xfrm>
            <a:off x="4691029" y="3714137"/>
            <a:ext cx="793656" cy="252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28.728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40" name="Fumetto 2 39"/>
          <p:cNvSpPr/>
          <p:nvPr/>
        </p:nvSpPr>
        <p:spPr>
          <a:xfrm>
            <a:off x="1593274" y="5566615"/>
            <a:ext cx="793656" cy="252000"/>
          </a:xfrm>
          <a:prstGeom prst="wedgeRoundRectCallout">
            <a:avLst>
              <a:gd name="adj1" fmla="val -13077"/>
              <a:gd name="adj2" fmla="val -1246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10.078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8" name="Fumetto 2 37"/>
          <p:cNvSpPr/>
          <p:nvPr/>
        </p:nvSpPr>
        <p:spPr>
          <a:xfrm>
            <a:off x="2782696" y="5544588"/>
            <a:ext cx="793656" cy="252000"/>
          </a:xfrm>
          <a:prstGeom prst="wedgeRoundRectCallout">
            <a:avLst>
              <a:gd name="adj1" fmla="val -13077"/>
              <a:gd name="adj2" fmla="val -1246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11.655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41" name="Fumetto 2 40"/>
          <p:cNvSpPr/>
          <p:nvPr/>
        </p:nvSpPr>
        <p:spPr>
          <a:xfrm>
            <a:off x="5410254" y="5854765"/>
            <a:ext cx="793656" cy="252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1.288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7" name="Rettangolo 16"/>
          <p:cNvSpPr/>
          <p:nvPr/>
        </p:nvSpPr>
        <p:spPr>
          <a:xfrm rot="16200000">
            <a:off x="-293606" y="4516083"/>
            <a:ext cx="2403619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B1291C"/>
                </a:solidFill>
                <a:latin typeface="Amazing Grotesk" pitchFamily="2" charset="0"/>
              </a:rPr>
              <a:t>Tasso di crescita  </a:t>
            </a:r>
          </a:p>
          <a:p>
            <a:pPr algn="ctr"/>
            <a:r>
              <a:rPr lang="it-IT" sz="1200" b="1" dirty="0">
                <a:solidFill>
                  <a:srgbClr val="B1291C"/>
                </a:solidFill>
                <a:latin typeface="Amazing Grotesk" pitchFamily="2" charset="0"/>
              </a:rPr>
              <a:t>(2016/2015)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30815" y="1646694"/>
            <a:ext cx="5159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Aumentano  le società di capitale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56" y="3062177"/>
            <a:ext cx="6135872" cy="329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781084" y="4136774"/>
            <a:ext cx="19032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Imprese individuali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11452" y="5462115"/>
            <a:ext cx="17637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persone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67735" y="3452774"/>
            <a:ext cx="2146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capitale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39253" y="4789958"/>
            <a:ext cx="27868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Cooperative, consorzi e altre forme</a:t>
            </a:r>
          </a:p>
        </p:txBody>
      </p:sp>
      <p:sp>
        <p:nvSpPr>
          <p:cNvPr id="4" name="Fumetto 2 3"/>
          <p:cNvSpPr/>
          <p:nvPr/>
        </p:nvSpPr>
        <p:spPr>
          <a:xfrm>
            <a:off x="6494105" y="3442141"/>
            <a:ext cx="736035" cy="290322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+4,1%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3322830" y="4119480"/>
            <a:ext cx="628382" cy="290322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0%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3231342" y="5448792"/>
            <a:ext cx="628382" cy="290322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-1,6%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6" name="Fumetto 2 15"/>
          <p:cNvSpPr/>
          <p:nvPr/>
        </p:nvSpPr>
        <p:spPr>
          <a:xfrm>
            <a:off x="3400238" y="4769336"/>
            <a:ext cx="684000" cy="290322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Amazing Grotesk" pitchFamily="2" charset="0"/>
              </a:rPr>
              <a:t>+</a:t>
            </a:r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0,2%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39609" y="2977116"/>
            <a:ext cx="8342884" cy="3455582"/>
          </a:xfrm>
          <a:prstGeom prst="rect">
            <a:avLst/>
          </a:prstGeom>
          <a:noFill/>
          <a:ln>
            <a:solidFill>
              <a:schemeClr val="bg1">
                <a:lumMod val="50000"/>
                <a:alpha val="37000"/>
              </a:schemeClr>
            </a:solidFill>
          </a:ln>
          <a:effectLst>
            <a:outerShdw blurRad="101600" dir="2460000" sx="11000" sy="11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941231" y="3438451"/>
            <a:ext cx="166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mazing Grotesk" pitchFamily="2" charset="0"/>
              </a:rPr>
              <a:t>va 10.078 (+394)</a:t>
            </a:r>
            <a:endParaRPr lang="it-IT" sz="1200" b="1" dirty="0">
              <a:latin typeface="Amazing Grotesk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835013" y="4130113"/>
            <a:ext cx="12484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mazing Grotesk" pitchFamily="2" charset="0"/>
              </a:rPr>
              <a:t>va 28.729 (+9)</a:t>
            </a:r>
            <a:endParaRPr lang="it-IT" sz="1200" b="1" dirty="0">
              <a:latin typeface="Amazing Grotesk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976791" y="4785639"/>
            <a:ext cx="11250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mazing Grotesk" pitchFamily="2" charset="0"/>
              </a:rPr>
              <a:t>va 1.288 (+3)</a:t>
            </a:r>
            <a:endParaRPr lang="it-IT" sz="1200" b="1" dirty="0">
              <a:latin typeface="Amazing Grotesk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730020" y="5462115"/>
            <a:ext cx="1385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 smtClean="0">
                <a:latin typeface="Amazing Grotesk" pitchFamily="2" charset="0"/>
              </a:rPr>
              <a:t>va 11.655 (-186)</a:t>
            </a:r>
            <a:endParaRPr lang="it-IT" sz="1200" b="1" dirty="0"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30481" y="1700980"/>
            <a:ext cx="7782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Società a responsabilità limitata SEMPLIFICATE (*)</a:t>
            </a:r>
            <a:endParaRPr lang="it-IT" sz="1400" b="1" dirty="0" smtClean="0">
              <a:solidFill>
                <a:srgbClr val="B1291C"/>
              </a:solidFill>
              <a:latin typeface="Amazing Grotesk" pitchFamily="2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19084" y="5362126"/>
            <a:ext cx="8161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(*) La società a responsabilità limitata semplificata è una forma di s.r.l. introdotta nell’ordinamento all’inizio </a:t>
            </a:r>
            <a:r>
              <a:rPr lang="it-IT" sz="1400" dirty="0" smtClean="0"/>
              <a:t>   del 2012 </a:t>
            </a:r>
            <a:r>
              <a:rPr lang="it-IT" sz="1400" dirty="0"/>
              <a:t>la cui costituzione è agevolata in quanto:</a:t>
            </a:r>
          </a:p>
          <a:p>
            <a:r>
              <a:rPr lang="it-IT" sz="1400" dirty="0"/>
              <a:t>      1) l’ammontare del capitale sociale necessario è inferiore a € 10.000,00;</a:t>
            </a:r>
          </a:p>
          <a:p>
            <a:r>
              <a:rPr lang="it-IT" sz="1400" dirty="0"/>
              <a:t>      2) sono costituite utilizzando uno statuto standard</a:t>
            </a:r>
          </a:p>
          <a:p>
            <a:r>
              <a:rPr lang="it-IT" sz="1400" dirty="0"/>
              <a:t>      3) usufruiscono di una riduzione di costi in fase di costituzione.</a:t>
            </a:r>
          </a:p>
          <a:p>
            <a:endParaRPr lang="it-IT" sz="1400" b="1" dirty="0" smtClean="0">
              <a:solidFill>
                <a:srgbClr val="B1291C"/>
              </a:solidFill>
              <a:latin typeface="Amazing Grotesk" pitchFamily="2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648005" y="3188184"/>
            <a:ext cx="2099931" cy="1877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it-IT" sz="1500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sz="1500" dirty="0" smtClean="0">
                <a:solidFill>
                  <a:srgbClr val="C00000"/>
                </a:solidFill>
                <a:latin typeface="Amazing Grotesk" pitchFamily="2" charset="0"/>
              </a:rPr>
              <a:t>Il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 33,1% </a:t>
            </a:r>
          </a:p>
          <a:p>
            <a:pPr algn="ctr"/>
            <a:r>
              <a:rPr lang="it-IT" sz="1500" dirty="0" smtClean="0">
                <a:solidFill>
                  <a:srgbClr val="C00000"/>
                </a:solidFill>
                <a:latin typeface="Amazing Grotesk" pitchFamily="2" charset="0"/>
              </a:rPr>
              <a:t>delle S.r.l. iscritte nel 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2016 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è costituito dalle </a:t>
            </a:r>
            <a:r>
              <a:rPr lang="it-IT" b="1" dirty="0" err="1" smtClean="0">
                <a:solidFill>
                  <a:srgbClr val="C00000"/>
                </a:solidFill>
                <a:latin typeface="Amazing Grotesk" pitchFamily="2" charset="0"/>
              </a:rPr>
              <a:t>S.r.l.s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. </a:t>
            </a:r>
          </a:p>
          <a:p>
            <a:endParaRPr lang="it-IT" sz="1400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3" y="2589441"/>
            <a:ext cx="5928553" cy="232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e 23"/>
          <p:cNvSpPr/>
          <p:nvPr/>
        </p:nvSpPr>
        <p:spPr>
          <a:xfrm>
            <a:off x="5385388" y="4529467"/>
            <a:ext cx="499730" cy="47846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7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7" y="2389467"/>
            <a:ext cx="6320739" cy="413477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9705" y="1484066"/>
            <a:ext cx="7478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Imprese registrate </a:t>
            </a:r>
            <a:r>
              <a:rPr lang="it-IT" sz="2000" b="1" dirty="0" smtClean="0">
                <a:solidFill>
                  <a:srgbClr val="B1291C"/>
                </a:solidFill>
                <a:latin typeface="Amazing Grotesk" pitchFamily="2" charset="0"/>
              </a:rPr>
              <a:t>per Comunità di valle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66" y="1971830"/>
            <a:ext cx="1328111" cy="900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400799" y="2821610"/>
            <a:ext cx="2519917" cy="36317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mazing Grotesk" pitchFamily="2" charset="0"/>
              </a:rPr>
              <a:t>IL SALDO</a:t>
            </a:r>
          </a:p>
          <a:p>
            <a:pPr algn="ctr"/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2016/2015</a:t>
            </a:r>
            <a:endParaRPr lang="it-IT" sz="1400" b="1" dirty="0">
              <a:solidFill>
                <a:srgbClr val="B1291C"/>
              </a:solidFill>
              <a:latin typeface="Amazing Grotesk" pitchFamily="2" charset="0"/>
            </a:endParaRPr>
          </a:p>
          <a:p>
            <a:endParaRPr lang="it-IT" sz="1600" dirty="0" smtClean="0">
              <a:latin typeface="Amazing Grotesk" pitchFamily="2" charset="0"/>
            </a:endParaRPr>
          </a:p>
          <a:p>
            <a:pPr algn="ctr"/>
            <a:r>
              <a:rPr lang="it-IT" sz="800" dirty="0" smtClean="0">
                <a:solidFill>
                  <a:srgbClr val="C00000"/>
                </a:solidFill>
                <a:latin typeface="Amazing Grotesk" pitchFamily="2" charset="0"/>
              </a:rPr>
              <a:t>    </a:t>
            </a:r>
          </a:p>
          <a:p>
            <a:pPr algn="ctr"/>
            <a:endParaRPr lang="it-IT" sz="800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sz="1000" b="1" dirty="0" smtClean="0">
                <a:latin typeface="Amazing Grotesk" pitchFamily="2" charset="0"/>
              </a:rPr>
              <a:t>Il n. delle imprese </a:t>
            </a:r>
          </a:p>
          <a:p>
            <a:pPr algn="ctr"/>
            <a:r>
              <a:rPr lang="it-IT" sz="1600" b="1" dirty="0" smtClean="0">
                <a:latin typeface="Amazing Grotesk" pitchFamily="2" charset="0"/>
              </a:rPr>
              <a:t>aumenta </a:t>
            </a:r>
            <a:r>
              <a:rPr lang="it-IT" sz="1000" b="1" dirty="0" smtClean="0">
                <a:latin typeface="Amazing Grotesk" pitchFamily="2" charset="0"/>
              </a:rPr>
              <a:t>soprattutto in </a:t>
            </a:r>
          </a:p>
          <a:p>
            <a:pPr algn="ctr"/>
            <a:r>
              <a:rPr lang="it-IT" sz="1600" b="1" dirty="0" err="1" smtClean="0">
                <a:latin typeface="Amazing Grotesk" pitchFamily="2" charset="0"/>
              </a:rPr>
              <a:t>Vallagarina</a:t>
            </a:r>
            <a:r>
              <a:rPr lang="it-IT" sz="1600" b="1" dirty="0" smtClean="0">
                <a:latin typeface="Amazing Grotesk" pitchFamily="2" charset="0"/>
              </a:rPr>
              <a:t> (+105)</a:t>
            </a:r>
            <a:endParaRPr lang="it-IT" sz="1600" b="1" dirty="0">
              <a:latin typeface="Amazing Grotesk" pitchFamily="2" charset="0"/>
            </a:endParaRPr>
          </a:p>
          <a:p>
            <a:pPr algn="ctr"/>
            <a:r>
              <a:rPr lang="it-IT" sz="1400" b="1" dirty="0" smtClean="0">
                <a:latin typeface="Amazing Grotesk" pitchFamily="2" charset="0"/>
              </a:rPr>
              <a:t> </a:t>
            </a:r>
          </a:p>
          <a:p>
            <a:pPr algn="ctr"/>
            <a:r>
              <a:rPr lang="it-IT" sz="1400" b="1" dirty="0" smtClean="0">
                <a:latin typeface="Amazing Grotesk" pitchFamily="2" charset="0"/>
              </a:rPr>
              <a:t>e diminuisce </a:t>
            </a:r>
            <a:r>
              <a:rPr lang="it-IT" sz="1000" b="1" dirty="0" smtClean="0">
                <a:latin typeface="Amazing Grotesk" pitchFamily="2" charset="0"/>
              </a:rPr>
              <a:t>soprattutto nel territorio della </a:t>
            </a:r>
          </a:p>
          <a:p>
            <a:pPr algn="ctr"/>
            <a:r>
              <a:rPr lang="it-IT" sz="1400" b="1" dirty="0" smtClean="0">
                <a:latin typeface="Amazing Grotesk" pitchFamily="2" charset="0"/>
              </a:rPr>
              <a:t>Val d’Agide (-14)</a:t>
            </a:r>
            <a:endParaRPr lang="it-IT" sz="1400" b="1" dirty="0">
              <a:latin typeface="Amazing Grotesk" pitchFamily="2" charset="0"/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Amazing Grotesk" pitchFamily="2" charset="0"/>
              </a:rPr>
              <a:t>COMPLESSIVAMENTE </a:t>
            </a:r>
          </a:p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SI REGISTRANO</a:t>
            </a:r>
            <a:endParaRPr lang="it-IT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sz="1600" b="1" dirty="0" smtClean="0">
                <a:solidFill>
                  <a:srgbClr val="C00000"/>
                </a:solidFill>
                <a:latin typeface="Amazing Grotesk" pitchFamily="2" charset="0"/>
              </a:rPr>
              <a:t>+ 220 NUOVE IMPRESE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42" y="3427630"/>
            <a:ext cx="376364" cy="353203"/>
          </a:xfrm>
          <a:prstGeom prst="rect">
            <a:avLst/>
          </a:prstGeom>
        </p:spPr>
      </p:pic>
      <p:sp>
        <p:nvSpPr>
          <p:cNvPr id="14" name="Titolo 2"/>
          <p:cNvSpPr txBox="1">
            <a:spLocks/>
          </p:cNvSpPr>
          <p:nvPr/>
        </p:nvSpPr>
        <p:spPr>
          <a:xfrm>
            <a:off x="4518836" y="4343453"/>
            <a:ext cx="1073889" cy="596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pPr algn="ctr"/>
            <a:r>
              <a:rPr lang="it-IT" sz="2000" b="1" dirty="0" smtClean="0">
                <a:latin typeface="Amazing Grotesk" pitchFamily="2" charset="0"/>
              </a:rPr>
              <a:t>51.749 </a:t>
            </a:r>
          </a:p>
          <a:p>
            <a:pPr algn="ctr"/>
            <a:r>
              <a:rPr lang="it-IT" sz="2000" b="1" dirty="0" smtClean="0">
                <a:latin typeface="Amazing Grotesk" pitchFamily="2" charset="0"/>
              </a:rPr>
              <a:t>in totale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6730409" y="5528930"/>
            <a:ext cx="1839433" cy="106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9" y="2667000"/>
            <a:ext cx="6938779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2938" y="369887"/>
            <a:ext cx="67466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della provincia di Trento  e la sua evoluzione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9704" y="1484066"/>
            <a:ext cx="6215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Imprese registrate </a:t>
            </a:r>
          </a:p>
          <a:p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per settore economico al 31/12/2016</a:t>
            </a:r>
          </a:p>
        </p:txBody>
      </p:sp>
      <p:sp>
        <p:nvSpPr>
          <p:cNvPr id="6" name="Rettangolo 5"/>
          <p:cNvSpPr/>
          <p:nvPr/>
        </p:nvSpPr>
        <p:spPr>
          <a:xfrm rot="5400000">
            <a:off x="6767890" y="4468478"/>
            <a:ext cx="3411776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B1291C"/>
                </a:solidFill>
                <a:latin typeface="Amazing Grotesk" pitchFamily="2" charset="0"/>
              </a:rPr>
              <a:t>Settore economico di attività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4" y="2818066"/>
            <a:ext cx="288000" cy="288000"/>
          </a:xfrm>
          <a:prstGeom prst="rect">
            <a:avLst/>
          </a:prstGeom>
        </p:spPr>
      </p:pic>
      <p:sp>
        <p:nvSpPr>
          <p:cNvPr id="10" name="Fumetto 2 9"/>
          <p:cNvSpPr/>
          <p:nvPr/>
        </p:nvSpPr>
        <p:spPr>
          <a:xfrm>
            <a:off x="6437059" y="2885430"/>
            <a:ext cx="669829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11.897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5614393" y="3236045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9.034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5305536" y="3577875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7.791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4944293" y="3918120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6.548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4583897" y="4252035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5.260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4354407" y="4586022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4.516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6" name="Fumetto 2 15"/>
          <p:cNvSpPr/>
          <p:nvPr/>
        </p:nvSpPr>
        <p:spPr>
          <a:xfrm>
            <a:off x="3897878" y="4943939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2.863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7" name="Fumetto 2 16"/>
          <p:cNvSpPr/>
          <p:nvPr/>
        </p:nvSpPr>
        <p:spPr>
          <a:xfrm>
            <a:off x="3449606" y="5291491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1.289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8" name="Fumetto 2 17"/>
          <p:cNvSpPr/>
          <p:nvPr/>
        </p:nvSpPr>
        <p:spPr>
          <a:xfrm>
            <a:off x="3372133" y="5621100"/>
            <a:ext cx="576000" cy="180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C00000"/>
                </a:solidFill>
                <a:latin typeface="Amazing Grotesk" pitchFamily="2" charset="0"/>
              </a:rPr>
              <a:t>976</a:t>
            </a:r>
            <a:endParaRPr lang="it-IT" sz="10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28" y="4129491"/>
            <a:ext cx="419503" cy="37694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93" y="5170245"/>
            <a:ext cx="475826" cy="4289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97" y="4881249"/>
            <a:ext cx="455059" cy="3286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42" y="4472282"/>
            <a:ext cx="353721" cy="37170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00" y="3513140"/>
            <a:ext cx="368182" cy="360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94" y="5546231"/>
            <a:ext cx="319560" cy="31956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75" y="3826020"/>
            <a:ext cx="360000" cy="360000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229704" y="2609850"/>
            <a:ext cx="7702184" cy="3667125"/>
          </a:xfrm>
          <a:prstGeom prst="rect">
            <a:avLst/>
          </a:prstGeom>
          <a:noFill/>
          <a:ln>
            <a:solidFill>
              <a:schemeClr val="bg1">
                <a:lumMod val="50000"/>
                <a:alpha val="37000"/>
              </a:schemeClr>
            </a:solidFill>
          </a:ln>
          <a:effectLst>
            <a:outerShdw blurRad="101600" dir="2460000" sx="11000" sy="11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91" y="3204146"/>
            <a:ext cx="27081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707</Words>
  <Application>Microsoft Office PowerPoint</Application>
  <PresentationFormat>Presentazione su schermo (4:3)</PresentationFormat>
  <Paragraphs>205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Apertura di procedure fallimentari e liquidazioni coatte amministrative  Serie storica 2010-2016</vt:lpstr>
      <vt:lpstr> Le startup innovative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Antonini Giovanna</cp:lastModifiedBy>
  <cp:revision>221</cp:revision>
  <cp:lastPrinted>2017-02-17T08:49:17Z</cp:lastPrinted>
  <dcterms:created xsi:type="dcterms:W3CDTF">2015-05-26T10:45:53Z</dcterms:created>
  <dcterms:modified xsi:type="dcterms:W3CDTF">2017-02-21T08:03:26Z</dcterms:modified>
</cp:coreProperties>
</file>