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n.intra.cciaa.net\fs\dati\Studi%20e%20statistica\maria\COMITATO%20IMPRENDITORIA%20FEMMINILE\_dati%20dicembre%202016\Imprese%20per%20forma%20giuridic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tn.intra.cciaa.net\fs\dati\Studi%20e%20statistica\maria\COMITATO%20IMPRENDITORIA%20FEMMINILE\_dati%20dicembre%202016\Settore%20di%20attivit&#224;%2031_12_2016%20TRENTO%20b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Report!$F$19</c:f>
              <c:strCache>
                <c:ptCount val="1"/>
                <c:pt idx="0">
                  <c:v>imprese</c:v>
                </c:pt>
              </c:strCache>
            </c:strRef>
          </c:tx>
          <c:invertIfNegative val="0"/>
          <c:xVal>
            <c:strRef>
              <c:f>Report!$E$20:$E$24</c:f>
              <c:strCache>
                <c:ptCount val="4"/>
                <c:pt idx="0">
                  <c:v>SOCIETA' DI CAPITALE</c:v>
                </c:pt>
                <c:pt idx="1">
                  <c:v>SOCIETA' DI PERSONE</c:v>
                </c:pt>
                <c:pt idx="2">
                  <c:v>IMPRESE INDIVIDUALI</c:v>
                </c:pt>
                <c:pt idx="3">
                  <c:v>COOPERATIVE, CONSORZI E ALTRE FORME</c:v>
                </c:pt>
              </c:strCache>
            </c:strRef>
          </c:xVal>
          <c:yVal>
            <c:numRef>
              <c:f>Report!$F$20:$F$24</c:f>
              <c:numCache>
                <c:formatCode>#,##0</c:formatCode>
                <c:ptCount val="5"/>
                <c:pt idx="0">
                  <c:v>1288</c:v>
                </c:pt>
                <c:pt idx="1">
                  <c:v>1596</c:v>
                </c:pt>
                <c:pt idx="2">
                  <c:v>6106</c:v>
                </c:pt>
                <c:pt idx="3">
                  <c:v>175</c:v>
                </c:pt>
              </c:numCache>
            </c:numRef>
          </c:yVal>
          <c:bubbleSize>
            <c:numRef>
              <c:f>Report!$G$20:$G$24</c:f>
              <c:numCache>
                <c:formatCode>0.0</c:formatCode>
                <c:ptCount val="5"/>
                <c:pt idx="0">
                  <c:v>14.053464266230224</c:v>
                </c:pt>
                <c:pt idx="1">
                  <c:v>17.414075286415713</c:v>
                </c:pt>
                <c:pt idx="2">
                  <c:v>66.623022367703214</c:v>
                </c:pt>
                <c:pt idx="3">
                  <c:v>1.9094380796508457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8674432"/>
        <c:axId val="130103168"/>
      </c:bubbleChart>
      <c:valAx>
        <c:axId val="128674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0103168"/>
        <c:crosses val="autoZero"/>
        <c:crossBetween val="midCat"/>
      </c:valAx>
      <c:valAx>
        <c:axId val="130103168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8674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22685893771475"/>
          <c:y val="1.2375315046775281E-2"/>
          <c:w val="0.51048037028158366"/>
          <c:h val="0.88846235736109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Report!$F$64</c:f>
              <c:strCache>
                <c:ptCount val="1"/>
                <c:pt idx="0">
                  <c:v>IMPRESE FEMMINILI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3451781642048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810611788280564E-2"/>
                  <c:y val="3.09382876169382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970950352517412E-3"/>
                  <c:y val="3.09382876169382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519740360323813E-3"/>
                  <c:y val="3.09382876169382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318667133821388E-3"/>
                  <c:y val="3.09382876169382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0913348946135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0913348946135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9929742388758782E-3"/>
                  <c:y val="-2.83597693677175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30913348946135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3598750975800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B1291C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Report!$E$65:$E$73</c:f>
              <c:strCache>
                <c:ptCount val="9"/>
                <c:pt idx="0">
                  <c:v>Trasporti e spedizioni</c:v>
                </c:pt>
                <c:pt idx="1">
                  <c:v>Assicurazioni e credito</c:v>
                </c:pt>
                <c:pt idx="2">
                  <c:v>Costruzioni</c:v>
                </c:pt>
                <c:pt idx="3">
                  <c:v>Attività manifatturiere, energia, minerarie</c:v>
                </c:pt>
                <c:pt idx="4">
                  <c:v>Servizi alle imprese</c:v>
                </c:pt>
                <c:pt idx="5">
                  <c:v>Altre attività di servizi</c:v>
                </c:pt>
                <c:pt idx="6">
                  <c:v>Turismo</c:v>
                </c:pt>
                <c:pt idx="7">
                  <c:v> Agricoltura, silvicoltura pesca</c:v>
                </c:pt>
                <c:pt idx="8">
                  <c:v>Commercio</c:v>
                </c:pt>
              </c:strCache>
            </c:strRef>
          </c:cat>
          <c:val>
            <c:numRef>
              <c:f>Report!$F$65:$F$73</c:f>
              <c:numCache>
                <c:formatCode>#,##0</c:formatCode>
                <c:ptCount val="9"/>
                <c:pt idx="0">
                  <c:v>101</c:v>
                </c:pt>
                <c:pt idx="1">
                  <c:v>159</c:v>
                </c:pt>
                <c:pt idx="2">
                  <c:v>280</c:v>
                </c:pt>
                <c:pt idx="3">
                  <c:v>461</c:v>
                </c:pt>
                <c:pt idx="4">
                  <c:v>1088</c:v>
                </c:pt>
                <c:pt idx="5">
                  <c:v>1395</c:v>
                </c:pt>
                <c:pt idx="6">
                  <c:v>1531</c:v>
                </c:pt>
                <c:pt idx="7">
                  <c:v>1867</c:v>
                </c:pt>
                <c:pt idx="8">
                  <c:v>1981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84978304"/>
        <c:axId val="84980096"/>
      </c:barChart>
      <c:catAx>
        <c:axId val="849783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endParaRPr lang="it-IT"/>
          </a:p>
        </c:txPr>
        <c:crossAx val="84980096"/>
        <c:crosses val="autoZero"/>
        <c:auto val="1"/>
        <c:lblAlgn val="ctr"/>
        <c:lblOffset val="100"/>
        <c:noMultiLvlLbl val="0"/>
      </c:catAx>
      <c:valAx>
        <c:axId val="84980096"/>
        <c:scaling>
          <c:orientation val="minMax"/>
        </c:scaling>
        <c:delete val="0"/>
        <c:axPos val="b"/>
        <c:majorGridlines/>
        <c:numFmt formatCode="#,##0" sourceLinked="1"/>
        <c:majorTickMark val="none"/>
        <c:minorTickMark val="none"/>
        <c:tickLblPos val="nextTo"/>
        <c:crossAx val="8497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0.58464</cdr:x>
      <cdr:y>0.03926</cdr:y>
    </cdr:from>
    <cdr:to>
      <cdr:x>0.77041</cdr:x>
      <cdr:y>0.16636</cdr:y>
    </cdr:to>
    <cdr:sp macro="" textlink="">
      <cdr:nvSpPr>
        <cdr:cNvPr id="2" name="CasellaDiTesto 33"/>
        <cdr:cNvSpPr txBox="1"/>
      </cdr:nvSpPr>
      <cdr:spPr>
        <a:xfrm xmlns:a="http://schemas.openxmlformats.org/drawingml/2006/main">
          <a:off x="3558659" y="123596"/>
          <a:ext cx="113078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Imprese</a:t>
          </a:r>
        </a:p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 </a:t>
          </a:r>
          <a:r>
            <a:rPr lang="it-IT" sz="1000" b="1" dirty="0">
              <a:solidFill>
                <a:srgbClr val="C00000"/>
              </a:solidFill>
              <a:latin typeface="Amazing Grotesk" pitchFamily="2" charset="0"/>
            </a:rPr>
            <a:t>individuali</a:t>
          </a:r>
        </a:p>
      </cdr:txBody>
    </cdr:sp>
  </cdr:relSizeAnchor>
  <cdr:relSizeAnchor xmlns:cdr="http://schemas.openxmlformats.org/drawingml/2006/chartDrawing">
    <cdr:from>
      <cdr:x>0.40012</cdr:x>
      <cdr:y>0.60244</cdr:y>
    </cdr:from>
    <cdr:to>
      <cdr:x>0.58589</cdr:x>
      <cdr:y>0.72954</cdr:y>
    </cdr:to>
    <cdr:sp macro="" textlink="">
      <cdr:nvSpPr>
        <cdr:cNvPr id="3" name="CasellaDiTesto 33"/>
        <cdr:cNvSpPr txBox="1"/>
      </cdr:nvSpPr>
      <cdr:spPr>
        <a:xfrm xmlns:a="http://schemas.openxmlformats.org/drawingml/2006/main">
          <a:off x="2435496" y="1896516"/>
          <a:ext cx="113078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Società di persone</a:t>
          </a:r>
          <a:endParaRPr lang="it-IT" sz="1000" b="1" dirty="0">
            <a:solidFill>
              <a:srgbClr val="C00000"/>
            </a:solidFill>
            <a:latin typeface="Amazing Grotesk" pitchFamily="2" charset="0"/>
          </a:endParaRPr>
        </a:p>
      </cdr:txBody>
    </cdr:sp>
  </cdr:relSizeAnchor>
  <cdr:relSizeAnchor xmlns:cdr="http://schemas.openxmlformats.org/drawingml/2006/chartDrawing">
    <cdr:from>
      <cdr:x>0.18814</cdr:x>
      <cdr:y>0.62584</cdr:y>
    </cdr:from>
    <cdr:to>
      <cdr:x>0.37391</cdr:x>
      <cdr:y>0.75294</cdr:y>
    </cdr:to>
    <cdr:sp macro="" textlink="">
      <cdr:nvSpPr>
        <cdr:cNvPr id="4" name="CasellaDiTesto 33"/>
        <cdr:cNvSpPr txBox="1"/>
      </cdr:nvSpPr>
      <cdr:spPr>
        <a:xfrm xmlns:a="http://schemas.openxmlformats.org/drawingml/2006/main">
          <a:off x="1145176" y="1970176"/>
          <a:ext cx="113078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Società di capitale</a:t>
          </a:r>
          <a:endParaRPr lang="it-IT" sz="1000" b="1" dirty="0">
            <a:solidFill>
              <a:srgbClr val="C00000"/>
            </a:solidFill>
            <a:latin typeface="Amazing Grotesk" pitchFamily="2" charset="0"/>
          </a:endParaRPr>
        </a:p>
      </cdr:txBody>
    </cdr:sp>
  </cdr:relSizeAnchor>
  <cdr:relSizeAnchor xmlns:cdr="http://schemas.openxmlformats.org/drawingml/2006/chartDrawing">
    <cdr:from>
      <cdr:x>0.69039</cdr:x>
      <cdr:y>0.78818</cdr:y>
    </cdr:from>
    <cdr:to>
      <cdr:x>0.96047</cdr:x>
      <cdr:y>0.86061</cdr:y>
    </cdr:to>
    <cdr:sp macro="" textlink="">
      <cdr:nvSpPr>
        <cdr:cNvPr id="5" name="CasellaDiTesto 33"/>
        <cdr:cNvSpPr txBox="1"/>
      </cdr:nvSpPr>
      <cdr:spPr>
        <a:xfrm xmlns:a="http://schemas.openxmlformats.org/drawingml/2006/main">
          <a:off x="4202388" y="2679375"/>
          <a:ext cx="164396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Cooperative e consorzi</a:t>
          </a:r>
          <a:endParaRPr lang="it-IT" sz="1000" b="1" dirty="0">
            <a:solidFill>
              <a:srgbClr val="C00000"/>
            </a:solidFill>
            <a:latin typeface="Amazing Grotesk" pitchFamily="2" charset="0"/>
          </a:endParaRPr>
        </a:p>
      </cdr:txBody>
    </cdr:sp>
  </cdr:relSizeAnchor>
  <cdr:relSizeAnchor xmlns:cdr="http://schemas.openxmlformats.org/drawingml/2006/chartDrawing">
    <cdr:from>
      <cdr:x>0.71392</cdr:x>
      <cdr:y>0.17684</cdr:y>
    </cdr:from>
    <cdr:to>
      <cdr:x>0.83235</cdr:x>
      <cdr:y>0.30099</cdr:y>
    </cdr:to>
    <cdr:sp macro="" textlink="">
      <cdr:nvSpPr>
        <cdr:cNvPr id="7" name="Fumetto 2 6"/>
        <cdr:cNvSpPr/>
      </cdr:nvSpPr>
      <cdr:spPr>
        <a:xfrm xmlns:a="http://schemas.openxmlformats.org/drawingml/2006/main">
          <a:off x="4345597" y="601160"/>
          <a:ext cx="720887" cy="422031"/>
        </a:xfrm>
        <a:prstGeom xmlns:a="http://schemas.openxmlformats.org/drawingml/2006/main" prst="wedgeRoundRectCallout">
          <a:avLst>
            <a:gd name="adj1" fmla="val -70683"/>
            <a:gd name="adj2" fmla="val -14994"/>
            <a:gd name="adj3" fmla="val 16667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6.106</a:t>
          </a:r>
        </a:p>
        <a:p xmlns:a="http://schemas.openxmlformats.org/drawingml/2006/main">
          <a:pPr algn="l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( +1,2% )</a:t>
          </a:r>
          <a:endParaRPr lang="it-IT" sz="1000" b="1" dirty="0">
            <a:solidFill>
              <a:srgbClr val="C00000"/>
            </a:solidFill>
            <a:latin typeface="Amazing Grotesk" pitchFamily="2" charset="0"/>
          </a:endParaRPr>
        </a:p>
      </cdr:txBody>
    </cdr:sp>
  </cdr:relSizeAnchor>
  <cdr:relSizeAnchor xmlns:cdr="http://schemas.openxmlformats.org/drawingml/2006/chartDrawing">
    <cdr:from>
      <cdr:x>0.5107</cdr:x>
      <cdr:y>0.72792</cdr:y>
    </cdr:from>
    <cdr:to>
      <cdr:x>0.63124</cdr:x>
      <cdr:y>0.85172</cdr:y>
    </cdr:to>
    <cdr:sp macro="" textlink="">
      <cdr:nvSpPr>
        <cdr:cNvPr id="8" name="Fumetto 2 7"/>
        <cdr:cNvSpPr/>
      </cdr:nvSpPr>
      <cdr:spPr>
        <a:xfrm xmlns:a="http://schemas.openxmlformats.org/drawingml/2006/main">
          <a:off x="3108606" y="2474531"/>
          <a:ext cx="733742" cy="420868"/>
        </a:xfrm>
        <a:prstGeom xmlns:a="http://schemas.openxmlformats.org/drawingml/2006/main" prst="wedgeRoundRectCallout">
          <a:avLst>
            <a:gd name="adj1" fmla="val -70683"/>
            <a:gd name="adj2" fmla="val -14994"/>
            <a:gd name="adj3" fmla="val 16667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1.596</a:t>
          </a:r>
        </a:p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 ( -2,8%)</a:t>
          </a:r>
          <a:endParaRPr lang="it-IT" sz="1000" b="1" dirty="0">
            <a:solidFill>
              <a:srgbClr val="C00000"/>
            </a:solidFill>
            <a:latin typeface="Amazing Grotesk" pitchFamily="2" charset="0"/>
          </a:endParaRPr>
        </a:p>
      </cdr:txBody>
    </cdr:sp>
  </cdr:relSizeAnchor>
  <cdr:relSizeAnchor xmlns:cdr="http://schemas.openxmlformats.org/drawingml/2006/chartDrawing">
    <cdr:from>
      <cdr:x>0.27635</cdr:x>
      <cdr:y>0.85172</cdr:y>
    </cdr:from>
    <cdr:to>
      <cdr:x>0.40648</cdr:x>
      <cdr:y>0.95764</cdr:y>
    </cdr:to>
    <cdr:sp macro="" textlink="">
      <cdr:nvSpPr>
        <cdr:cNvPr id="9" name="Fumetto 2 8"/>
        <cdr:cNvSpPr/>
      </cdr:nvSpPr>
      <cdr:spPr>
        <a:xfrm xmlns:a="http://schemas.openxmlformats.org/drawingml/2006/main">
          <a:off x="1682108" y="2895399"/>
          <a:ext cx="792088" cy="360040"/>
        </a:xfrm>
        <a:prstGeom xmlns:a="http://schemas.openxmlformats.org/drawingml/2006/main" prst="wedgeRoundRectCallout">
          <a:avLst>
            <a:gd name="adj1" fmla="val -38473"/>
            <a:gd name="adj2" fmla="val -110563"/>
            <a:gd name="adj3" fmla="val 16667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1.288 </a:t>
          </a:r>
        </a:p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( + 8,8% )</a:t>
          </a:r>
          <a:endParaRPr lang="it-IT" sz="1000" b="1" dirty="0">
            <a:solidFill>
              <a:srgbClr val="C00000"/>
            </a:solidFill>
            <a:latin typeface="Amazing Grotesk" pitchFamily="2" charset="0"/>
          </a:endParaRPr>
        </a:p>
      </cdr:txBody>
    </cdr:sp>
  </cdr:relSizeAnchor>
  <cdr:relSizeAnchor xmlns:cdr="http://schemas.openxmlformats.org/drawingml/2006/chartDrawing">
    <cdr:from>
      <cdr:x>0.85485</cdr:x>
      <cdr:y>0.87291</cdr:y>
    </cdr:from>
    <cdr:to>
      <cdr:x>0.98614</cdr:x>
      <cdr:y>0.98064</cdr:y>
    </cdr:to>
    <cdr:sp macro="" textlink="">
      <cdr:nvSpPr>
        <cdr:cNvPr id="11" name="Fumetto 2 10"/>
        <cdr:cNvSpPr/>
      </cdr:nvSpPr>
      <cdr:spPr>
        <a:xfrm xmlns:a="http://schemas.openxmlformats.org/drawingml/2006/main">
          <a:off x="5203430" y="2967407"/>
          <a:ext cx="799157" cy="366235"/>
        </a:xfrm>
        <a:prstGeom xmlns:a="http://schemas.openxmlformats.org/drawingml/2006/main" prst="wedgeRoundRectCallout">
          <a:avLst>
            <a:gd name="adj1" fmla="val -70683"/>
            <a:gd name="adj2" fmla="val -14994"/>
            <a:gd name="adj3" fmla="val 16667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b="1" dirty="0" smtClean="0">
              <a:solidFill>
                <a:srgbClr val="C00000"/>
              </a:solidFill>
              <a:latin typeface="Amazing Grotesk" pitchFamily="2" charset="0"/>
            </a:rPr>
            <a:t>107 (+0,9%)</a:t>
          </a:r>
          <a:endParaRPr lang="it-IT" sz="1000" b="1" dirty="0">
            <a:solidFill>
              <a:srgbClr val="C00000"/>
            </a:solidFill>
            <a:latin typeface="Amazing Grotesk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0.89958</cdr:x>
      <cdr:y>0.10301</cdr:y>
    </cdr:from>
    <cdr:to>
      <cdr:x>0.92668</cdr:x>
      <cdr:y>0.1567</cdr:y>
    </cdr:to>
    <cdr:pic>
      <cdr:nvPicPr>
        <cdr:cNvPr id="2" name="Immagin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17534" y="422846"/>
          <a:ext cx="220386" cy="220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0.9181</cdr:x>
      <cdr:y>0.01886</cdr:y>
    </cdr:from>
    <cdr:to>
      <cdr:x>0.94251</cdr:x>
      <cdr:y>0.06388</cdr:y>
    </cdr:to>
    <cdr:pic>
      <cdr:nvPicPr>
        <cdr:cNvPr id="3" name="Immagin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468111" y="77406"/>
          <a:ext cx="198629" cy="1848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0.83657</cdr:x>
      <cdr:y>0.21906</cdr:y>
    </cdr:from>
    <cdr:to>
      <cdr:x>0.87845</cdr:x>
      <cdr:y>0.29364</cdr:y>
    </cdr:to>
    <cdr:pic>
      <cdr:nvPicPr>
        <cdr:cNvPr id="4" name="Immagin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804957" y="899218"/>
          <a:ext cx="340666" cy="3061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0.59957</cdr:x>
      <cdr:y>0.51963</cdr:y>
    </cdr:from>
    <cdr:to>
      <cdr:x>0.63031</cdr:x>
      <cdr:y>0.58365</cdr:y>
    </cdr:to>
    <cdr:pic>
      <cdr:nvPicPr>
        <cdr:cNvPr id="5" name="Immagine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77082" y="2133039"/>
          <a:ext cx="250077" cy="26279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0.52883</cdr:x>
      <cdr:y>0.81548</cdr:y>
    </cdr:from>
    <cdr:to>
      <cdr:x>0.5695</cdr:x>
      <cdr:y>0.88812</cdr:y>
    </cdr:to>
    <cdr:pic>
      <cdr:nvPicPr>
        <cdr:cNvPr id="6" name="Immagine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301678" y="3347490"/>
          <a:ext cx="330824" cy="2981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0.54653</cdr:x>
      <cdr:y>0.72777</cdr:y>
    </cdr:from>
    <cdr:to>
      <cdr:x>0.57805</cdr:x>
      <cdr:y>0.79022</cdr:y>
    </cdr:to>
    <cdr:pic>
      <cdr:nvPicPr>
        <cdr:cNvPr id="7" name="Immagine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445694" y="2987450"/>
          <a:ext cx="256395" cy="2563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0.56672</cdr:x>
      <cdr:y>0.61575</cdr:y>
    </cdr:from>
    <cdr:to>
      <cdr:x>0.60328</cdr:x>
      <cdr:y>0.68659</cdr:y>
    </cdr:to>
    <cdr:pic>
      <cdr:nvPicPr>
        <cdr:cNvPr id="8" name="Immagine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09880" y="2527619"/>
          <a:ext cx="297400" cy="2907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0.80325</cdr:x>
      <cdr:y>0.32431</cdr:y>
    </cdr:from>
    <cdr:to>
      <cdr:x>0.82721</cdr:x>
      <cdr:y>0.39987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6533926" y="1331266"/>
          <a:ext cx="194899" cy="3101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0.82941</cdr:x>
      <cdr:y>0.34185</cdr:y>
    </cdr:from>
    <cdr:to>
      <cdr:x>0.85751</cdr:x>
      <cdr:y>0.39454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6746715" y="1403274"/>
          <a:ext cx="228575" cy="21629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0.74128</cdr:x>
      <cdr:y>0.42956</cdr:y>
    </cdr:from>
    <cdr:to>
      <cdr:x>0.79209</cdr:x>
      <cdr:y>0.50175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6029870" y="1763314"/>
          <a:ext cx="413306" cy="2963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0.88292</cdr:x>
      <cdr:y>0.2366</cdr:y>
    </cdr:from>
    <cdr:to>
      <cdr:x>0.91833</cdr:x>
      <cdr:y>0.29803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/>
        <a:stretch xmlns:a="http://schemas.openxmlformats.org/drawingml/2006/main">
          <a:fillRect/>
        </a:stretch>
      </cdr:blipFill>
      <cdr:spPr>
        <a:xfrm xmlns:a="http://schemas.openxmlformats.org/drawingml/2006/main">
          <a:off x="7181998" y="971226"/>
          <a:ext cx="288032" cy="25218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 flipH="1">
            <a:off x="1690687" y="2643191"/>
            <a:ext cx="5778503" cy="0"/>
          </a:xfrm>
          <a:prstGeom prst="line">
            <a:avLst/>
          </a:prstGeom>
          <a:ln>
            <a:solidFill>
              <a:srgbClr val="8873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cxnSp>
        <p:nvCxnSpPr>
          <p:cNvPr id="9" name="Connettore 1 8"/>
          <p:cNvCxnSpPr/>
          <p:nvPr userDrawn="1"/>
        </p:nvCxnSpPr>
        <p:spPr>
          <a:xfrm flipH="1">
            <a:off x="1690687" y="2643191"/>
            <a:ext cx="5778503" cy="0"/>
          </a:xfrm>
          <a:prstGeom prst="line">
            <a:avLst/>
          </a:prstGeom>
          <a:ln>
            <a:solidFill>
              <a:srgbClr val="8873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2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8" name="CasellaDiTesto 17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 userDrawn="1"/>
        </p:nvSpPr>
        <p:spPr>
          <a:xfrm>
            <a:off x="642938" y="369888"/>
            <a:ext cx="2095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it-IT" sz="1400" dirty="0">
                <a:solidFill>
                  <a:prstClr val="white"/>
                </a:solidFill>
                <a:latin typeface="Amazing Grotesk"/>
                <a:cs typeface="Amazing Grotesk"/>
              </a:rPr>
              <a:t>TITOLO DEL CAPITOLO</a:t>
            </a:r>
          </a:p>
        </p:txBody>
      </p:sp>
      <p:sp>
        <p:nvSpPr>
          <p:cNvPr id="23" name="Titolo 2"/>
          <p:cNvSpPr>
            <a:spLocks noGrp="1"/>
          </p:cNvSpPr>
          <p:nvPr>
            <p:ph type="title"/>
          </p:nvPr>
        </p:nvSpPr>
        <p:spPr>
          <a:xfrm>
            <a:off x="755577" y="1984375"/>
            <a:ext cx="6713614" cy="476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0" i="0" kern="1200" dirty="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74192365"/>
              </p:ext>
            </p:extLst>
          </p:nvPr>
        </p:nvGraphicFramePr>
        <p:xfrm>
          <a:off x="1693333" y="2931952"/>
          <a:ext cx="5775857" cy="2703846"/>
        </p:xfrm>
        <a:graphic>
          <a:graphicData uri="http://schemas.openxmlformats.org/drawingml/2006/table">
            <a:tbl>
              <a:tblPr/>
              <a:tblGrid>
                <a:gridCol w="2369282"/>
                <a:gridCol w="3406575"/>
              </a:tblGrid>
              <a:tr h="419856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100" b="0" i="0" u="none" strike="noStrike" dirty="0" smtClean="0">
                          <a:solidFill>
                            <a:srgbClr val="FFFFFF"/>
                          </a:solidFill>
                          <a:latin typeface="Amazing Grotesk"/>
                          <a:cs typeface="Amazing Grotesk"/>
                        </a:rPr>
                        <a:t>LOREMEPSUM DOLORET</a:t>
                      </a:r>
                      <a:endParaRPr lang="it-IT" sz="1100" b="0" i="0" u="none" strike="noStrike" dirty="0">
                        <a:solidFill>
                          <a:srgbClr val="FFFFFF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736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100" b="0" i="0" u="none" strike="noStrike" dirty="0" smtClean="0">
                          <a:solidFill>
                            <a:srgbClr val="FFFFFF"/>
                          </a:solidFill>
                          <a:latin typeface="Amazing Grotesk"/>
                          <a:cs typeface="Amazing Grotesk"/>
                        </a:rPr>
                        <a:t>LOREM EPSUM DOLORET</a:t>
                      </a:r>
                      <a:endParaRPr lang="it-IT" sz="1100" b="0" i="0" u="none" strike="noStrike" dirty="0">
                        <a:solidFill>
                          <a:srgbClr val="FFFFFF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7361"/>
                    </a:solidFill>
                  </a:tcPr>
                </a:tc>
              </a:tr>
              <a:tr h="32949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Lorem</a:t>
                      </a:r>
                      <a:r>
                        <a:rPr lang="it-IT" sz="1100" b="0" i="0" u="none" strike="noStrike" dirty="0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epsum</a:t>
                      </a:r>
                      <a:r>
                        <a:rPr lang="it-IT" sz="1100" b="0" i="0" u="none" strike="noStrike" dirty="0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doloret</a:t>
                      </a:r>
                      <a:endParaRPr lang="it-IT" sz="1100" b="0" i="0" u="none" strike="noStrike" dirty="0">
                        <a:solidFill>
                          <a:srgbClr val="B1291C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Lorem</a:t>
                      </a:r>
                      <a:r>
                        <a:rPr lang="it-IT" sz="1100" b="0" i="0" u="none" strike="noStrike" dirty="0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epsum</a:t>
                      </a:r>
                      <a:r>
                        <a:rPr lang="it-IT" sz="1100" b="0" i="0" u="none" strike="noStrike" dirty="0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doloret</a:t>
                      </a:r>
                      <a:endParaRPr lang="it-IT" sz="1100" b="0" i="0" u="none" strike="noStrike" dirty="0" smtClean="0">
                        <a:solidFill>
                          <a:srgbClr val="B1291C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 err="1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Lorem</a:t>
                      </a:r>
                      <a:r>
                        <a:rPr lang="it-IT" sz="1100" b="0" i="0" u="none" strike="noStrike" dirty="0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epsum</a:t>
                      </a:r>
                      <a:r>
                        <a:rPr lang="it-IT" sz="1100" b="0" i="0" u="none" strike="noStrike" dirty="0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doloret</a:t>
                      </a: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29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 err="1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Lorem</a:t>
                      </a:r>
                      <a:r>
                        <a:rPr lang="it-IT" sz="1100" b="0" i="0" u="none" strike="noStrike" dirty="0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epsum</a:t>
                      </a:r>
                      <a:r>
                        <a:rPr lang="it-IT" sz="1100" b="0" i="0" u="none" strike="noStrike" dirty="0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chemeClr val="bg1"/>
                          </a:solidFill>
                          <a:latin typeface="Amazing Grotesk"/>
                          <a:cs typeface="Amazing Grotesk"/>
                        </a:rPr>
                        <a:t>doloret</a:t>
                      </a: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291C"/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29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291C"/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29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291C"/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29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291C"/>
                    </a:solidFill>
                  </a:tcPr>
                </a:tc>
              </a:tr>
              <a:tr h="70793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Lorem</a:t>
                      </a:r>
                      <a:r>
                        <a:rPr lang="it-IT" sz="1100" b="0" i="0" u="none" strike="noStrike" dirty="0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epsum</a:t>
                      </a:r>
                      <a:r>
                        <a:rPr lang="it-IT" sz="1100" b="0" i="0" u="none" strike="noStrike" dirty="0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doloret</a:t>
                      </a:r>
                      <a:endParaRPr lang="it-IT" sz="1100" b="0" i="0" u="none" strike="noStrike" dirty="0">
                        <a:solidFill>
                          <a:srgbClr val="B1291C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Lorem</a:t>
                      </a:r>
                      <a:r>
                        <a:rPr lang="it-IT" sz="1100" b="0" i="0" u="none" strike="noStrike" dirty="0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epsum</a:t>
                      </a:r>
                      <a:r>
                        <a:rPr lang="it-IT" sz="1100" b="0" i="0" u="none" strike="noStrike" dirty="0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 </a:t>
                      </a:r>
                      <a:r>
                        <a:rPr lang="it-IT" sz="1100" b="0" i="0" u="none" strike="noStrike" dirty="0" err="1" smtClean="0">
                          <a:solidFill>
                            <a:srgbClr val="B1291C"/>
                          </a:solidFill>
                          <a:latin typeface="Amazing Grotesk"/>
                          <a:cs typeface="Amazing Grotesk"/>
                        </a:rPr>
                        <a:t>doloret</a:t>
                      </a:r>
                      <a:endParaRPr lang="it-IT" sz="1100" b="0" i="0" u="none" strike="noStrike" dirty="0" smtClean="0">
                        <a:solidFill>
                          <a:srgbClr val="B1291C"/>
                        </a:solidFill>
                        <a:latin typeface="Amazing Grotesk"/>
                        <a:cs typeface="Amazing Grotesk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73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5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087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49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381750"/>
            <a:ext cx="73437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it-IT">
                <a:solidFill>
                  <a:prstClr val="black"/>
                </a:solidFill>
              </a:rPr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8BEDE0DA-019E-4DFA-BDBF-DB88B368E9F1}" type="slidenum">
              <a:rPr lang="it-IT">
                <a:solidFill>
                  <a:srgbClr val="000000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3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6720" y="891540"/>
            <a:ext cx="7231380" cy="913765"/>
          </a:xfrm>
        </p:spPr>
        <p:txBody>
          <a:bodyPr>
            <a:noAutofit/>
          </a:bodyPr>
          <a:lstStyle/>
          <a:p>
            <a:r>
              <a:rPr lang="it-IT" sz="2000" dirty="0"/>
              <a:t>Provincia di Trento:</a:t>
            </a:r>
            <a:br>
              <a:rPr lang="it-IT" sz="2000" dirty="0"/>
            </a:br>
            <a:r>
              <a:rPr lang="it-IT" sz="2000" dirty="0"/>
              <a:t>evoluzione del numero di imprese femminili registrate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400" dirty="0" smtClean="0"/>
              <a:t>(</a:t>
            </a:r>
            <a:r>
              <a:rPr lang="it-IT" sz="1400" dirty="0"/>
              <a:t>alla fine del periodo indicato)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38" y="369888"/>
            <a:ext cx="46453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it-IT" sz="1400" dirty="0">
                <a:solidFill>
                  <a:prstClr val="white"/>
                </a:solidFill>
                <a:latin typeface="Amazing Grotesk"/>
                <a:cs typeface="Amazing Grotesk"/>
              </a:rPr>
              <a:t>Le imprese femminili in Provincia di Trento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3380" y="6139439"/>
            <a:ext cx="7941478" cy="24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ct val="20000"/>
              </a:spcBef>
            </a:pPr>
            <a:r>
              <a:rPr lang="it-IT" sz="1200" b="1" dirty="0">
                <a:solidFill>
                  <a:srgbClr val="B1291C"/>
                </a:solidFill>
                <a:latin typeface="Amazing Grotesk"/>
                <a:cs typeface="Amazing Grotesk"/>
              </a:rPr>
              <a:t>Fonte</a:t>
            </a:r>
            <a:r>
              <a:rPr lang="it-IT" sz="1200" dirty="0">
                <a:solidFill>
                  <a:srgbClr val="B1291C"/>
                </a:solidFill>
                <a:latin typeface="Amazing Grotesk"/>
                <a:cs typeface="Amazing Grotesk"/>
              </a:rPr>
              <a:t>: elaborazioni Ufficio Studi e Ricerche CCIAA di Trento su dati InfoCamere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1998980"/>
            <a:ext cx="8180840" cy="368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6721" y="5739646"/>
            <a:ext cx="8180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900" dirty="0">
                <a:solidFill>
                  <a:prstClr val="black"/>
                </a:solidFill>
              </a:rPr>
              <a:t> Anni 2008 – 2013 : stima effettuata da  Ufficio Studi e Ricerche  CCIAA di Trento su dati </a:t>
            </a:r>
            <a:r>
              <a:rPr lang="it-IT" sz="900" dirty="0" err="1">
                <a:solidFill>
                  <a:prstClr val="black"/>
                </a:solidFill>
              </a:rPr>
              <a:t>Infocamere</a:t>
            </a:r>
            <a:r>
              <a:rPr lang="it-IT" sz="9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45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642938" y="369887"/>
            <a:ext cx="67466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it-IT" sz="1400" dirty="0" smtClean="0">
                <a:solidFill>
                  <a:prstClr val="white"/>
                </a:solidFill>
                <a:latin typeface="Amazing Grotesk"/>
                <a:cs typeface="Amazing Grotesk"/>
              </a:rPr>
              <a:t>Le imprese femminili in provincia di </a:t>
            </a:r>
            <a:r>
              <a:rPr lang="it-IT" sz="1400" dirty="0">
                <a:solidFill>
                  <a:prstClr val="white"/>
                </a:solidFill>
                <a:latin typeface="Amazing Grotesk"/>
                <a:cs typeface="Amazing Grotesk"/>
              </a:rPr>
              <a:t>T</a:t>
            </a:r>
            <a:r>
              <a:rPr lang="it-IT" sz="1400" dirty="0" smtClean="0">
                <a:solidFill>
                  <a:prstClr val="white"/>
                </a:solidFill>
                <a:latin typeface="Amazing Grotesk"/>
                <a:cs typeface="Amazing Grotesk"/>
              </a:rPr>
              <a:t>rento </a:t>
            </a:r>
            <a:endParaRPr lang="it-IT" sz="1400" dirty="0">
              <a:solidFill>
                <a:prstClr val="white"/>
              </a:solidFill>
              <a:latin typeface="Amazing Grotesk"/>
              <a:cs typeface="Amazing Grotesk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439616" y="2046229"/>
            <a:ext cx="2020816" cy="45243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defTabSz="457200"/>
            <a:endParaRPr lang="it-IT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 defTabSz="457200"/>
            <a:r>
              <a:rPr lang="it-IT" sz="1400" b="1" dirty="0" smtClean="0">
                <a:solidFill>
                  <a:srgbClr val="C00000"/>
                </a:solidFill>
                <a:latin typeface="Amazing Grotesk" pitchFamily="2" charset="0"/>
              </a:rPr>
              <a:t>Il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66,6%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</a:p>
          <a:p>
            <a:pPr algn="ctr" defTabSz="457200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delle imprese 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registrate </a:t>
            </a:r>
          </a:p>
          <a:p>
            <a:pPr algn="ctr" defTabSz="457200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è costituito da </a:t>
            </a:r>
          </a:p>
          <a:p>
            <a:pPr algn="ctr" defTabSz="457200"/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imprese individuali</a:t>
            </a:r>
          </a:p>
          <a:p>
            <a:pPr algn="ctr" defTabSz="457200"/>
            <a:endParaRPr lang="it-IT" sz="1200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 defTabSz="457200"/>
            <a:endParaRPr lang="it-IT" sz="1600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 defTabSz="457200"/>
            <a:r>
              <a:rPr lang="it-IT" sz="1600" b="1" dirty="0" smtClean="0">
                <a:solidFill>
                  <a:srgbClr val="C00000"/>
                </a:solidFill>
                <a:latin typeface="Amazing Grotesk" pitchFamily="2" charset="0"/>
              </a:rPr>
              <a:t>In </a:t>
            </a:r>
            <a:r>
              <a:rPr lang="it-IT" sz="1600" b="1" dirty="0">
                <a:solidFill>
                  <a:srgbClr val="C00000"/>
                </a:solidFill>
                <a:latin typeface="Amazing Grotesk" pitchFamily="2" charset="0"/>
              </a:rPr>
              <a:t>aumento le </a:t>
            </a:r>
          </a:p>
          <a:p>
            <a:pPr algn="ctr" defTabSz="457200"/>
            <a:r>
              <a:rPr lang="it-IT" sz="2400" b="1" dirty="0">
                <a:solidFill>
                  <a:srgbClr val="C00000"/>
                </a:solidFill>
                <a:latin typeface="Amazing Grotesk" pitchFamily="2" charset="0"/>
              </a:rPr>
              <a:t>società di capitale </a:t>
            </a:r>
          </a:p>
          <a:p>
            <a:pPr algn="ctr" defTabSz="457200"/>
            <a:r>
              <a:rPr lang="it-IT" sz="1600" b="1" dirty="0">
                <a:solidFill>
                  <a:srgbClr val="C00000"/>
                </a:solidFill>
                <a:latin typeface="Amazing Grotesk" pitchFamily="2" charset="0"/>
              </a:rPr>
              <a:t>( +8,8% rispetto al 2015)</a:t>
            </a:r>
          </a:p>
          <a:p>
            <a:pPr algn="ctr" defTabSz="457200"/>
            <a:endParaRPr lang="it-IT" sz="1600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 defTabSz="457200"/>
            <a:endParaRPr lang="it-IT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25" name="Gra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789155"/>
              </p:ext>
            </p:extLst>
          </p:nvPr>
        </p:nvGraphicFramePr>
        <p:xfrm>
          <a:off x="297604" y="2909865"/>
          <a:ext cx="6086952" cy="339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541020" y="1320077"/>
            <a:ext cx="6332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it-IT" sz="2400" dirty="0">
                <a:solidFill>
                  <a:srgbClr val="B1291C"/>
                </a:solidFill>
                <a:latin typeface="Amazing Grotesk Ultra"/>
              </a:rPr>
              <a:t>I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mprese femminili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registrate per </a:t>
            </a:r>
            <a:r>
              <a:rPr lang="it-IT" sz="2400" dirty="0">
                <a:solidFill>
                  <a:srgbClr val="B1291C"/>
                </a:solidFill>
                <a:latin typeface="Amazing Grotesk Ultra"/>
              </a:rPr>
              <a:t>forma giuridica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al </a:t>
            </a:r>
            <a:r>
              <a:rPr lang="it-IT" sz="2400" dirty="0">
                <a:solidFill>
                  <a:srgbClr val="B1291C"/>
                </a:solidFill>
                <a:latin typeface="Amazing Grotesk Ultra"/>
              </a:rPr>
              <a:t>31 dicembre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2016</a:t>
            </a:r>
          </a:p>
          <a:p>
            <a:pPr defTabSz="457200"/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e variazione rispetto al 2015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3380" y="6463953"/>
            <a:ext cx="7941478" cy="3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ct val="20000"/>
              </a:spcBef>
            </a:pPr>
            <a:r>
              <a:rPr lang="it-IT" sz="1200" b="1" dirty="0">
                <a:solidFill>
                  <a:srgbClr val="B1291C"/>
                </a:solidFill>
                <a:latin typeface="Amazing Grotesk"/>
                <a:cs typeface="Amazing Grotesk"/>
              </a:rPr>
              <a:t>Fonte</a:t>
            </a:r>
            <a:r>
              <a:rPr lang="it-IT" sz="1200" dirty="0">
                <a:solidFill>
                  <a:srgbClr val="B1291C"/>
                </a:solidFill>
                <a:latin typeface="Amazing Grotesk"/>
                <a:cs typeface="Amazing Grotesk"/>
              </a:rPr>
              <a:t>: elaborazioni Ufficio Studi e Ricerche CCIAA di Trento su dati InfoCamere</a:t>
            </a:r>
          </a:p>
        </p:txBody>
      </p:sp>
    </p:spTree>
    <p:extLst>
      <p:ext uri="{BB962C8B-B14F-4D97-AF65-F5344CB8AC3E}">
        <p14:creationId xmlns:p14="http://schemas.microsoft.com/office/powerpoint/2010/main" val="1018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642938" y="369887"/>
            <a:ext cx="67466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it-IT" sz="1400" dirty="0" smtClean="0">
                <a:solidFill>
                  <a:prstClr val="white"/>
                </a:solidFill>
                <a:latin typeface="Amazing Grotesk"/>
                <a:cs typeface="Amazing Grotesk"/>
              </a:rPr>
              <a:t>Le imprese femminili in provincia di </a:t>
            </a:r>
            <a:r>
              <a:rPr lang="it-IT" sz="1400" dirty="0">
                <a:solidFill>
                  <a:prstClr val="white"/>
                </a:solidFill>
                <a:latin typeface="Amazing Grotesk"/>
                <a:cs typeface="Amazing Grotesk"/>
              </a:rPr>
              <a:t>T</a:t>
            </a:r>
            <a:r>
              <a:rPr lang="it-IT" sz="1400" dirty="0" smtClean="0">
                <a:solidFill>
                  <a:prstClr val="white"/>
                </a:solidFill>
                <a:latin typeface="Amazing Grotesk"/>
                <a:cs typeface="Amazing Grotesk"/>
              </a:rPr>
              <a:t>rento </a:t>
            </a:r>
            <a:endParaRPr lang="it-IT" sz="1400" dirty="0">
              <a:solidFill>
                <a:prstClr val="white"/>
              </a:solidFill>
              <a:latin typeface="Amazing Grotesk"/>
              <a:cs typeface="Amazing Grotesk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41020" y="1320077"/>
            <a:ext cx="6187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it-IT" sz="2400" dirty="0">
                <a:solidFill>
                  <a:srgbClr val="B1291C"/>
                </a:solidFill>
                <a:latin typeface="Amazing Grotesk Ultra"/>
              </a:rPr>
              <a:t>Imprese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femminili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registrate per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settore di attività</a:t>
            </a:r>
            <a:r>
              <a:rPr lang="it-IT" sz="2400" dirty="0">
                <a:solidFill>
                  <a:srgbClr val="B1291C"/>
                </a:solidFill>
                <a:latin typeface="Amazing Grotesk Ultra"/>
              </a:rPr>
              <a:t>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al </a:t>
            </a:r>
            <a:r>
              <a:rPr lang="it-IT" sz="2400" dirty="0">
                <a:solidFill>
                  <a:srgbClr val="B1291C"/>
                </a:solidFill>
                <a:latin typeface="Amazing Grotesk Ultra"/>
              </a:rPr>
              <a:t>31 dicembre </a:t>
            </a:r>
            <a:r>
              <a:rPr lang="it-IT" sz="2400" dirty="0" smtClean="0">
                <a:solidFill>
                  <a:srgbClr val="B1291C"/>
                </a:solidFill>
                <a:latin typeface="Amazing Grotesk Ultra"/>
              </a:rPr>
              <a:t>2016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3380" y="6419563"/>
            <a:ext cx="7941478" cy="3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ct val="20000"/>
              </a:spcBef>
            </a:pPr>
            <a:r>
              <a:rPr lang="it-IT" sz="1200" b="1" dirty="0">
                <a:solidFill>
                  <a:srgbClr val="B1291C"/>
                </a:solidFill>
                <a:latin typeface="Amazing Grotesk"/>
                <a:cs typeface="Amazing Grotesk"/>
              </a:rPr>
              <a:t>Fonte</a:t>
            </a:r>
            <a:r>
              <a:rPr lang="it-IT" sz="1200" dirty="0">
                <a:solidFill>
                  <a:srgbClr val="B1291C"/>
                </a:solidFill>
                <a:latin typeface="Amazing Grotesk"/>
                <a:cs typeface="Amazing Grotesk"/>
              </a:rPr>
              <a:t>: elaborazioni Ufficio Studi e Ricerche CCIAA di Trento su dati InfoCamere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805111"/>
              </p:ext>
            </p:extLst>
          </p:nvPr>
        </p:nvGraphicFramePr>
        <p:xfrm>
          <a:off x="414338" y="2097734"/>
          <a:ext cx="8134350" cy="410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2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 Present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178</Words>
  <Application>Microsoft Office PowerPoint</Application>
  <PresentationFormat>Presentazione su schermo (4:3)</PresentationFormat>
  <Paragraphs>42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5" baseType="lpstr">
      <vt:lpstr>Modello Presentazione</vt:lpstr>
      <vt:lpstr>Tema di Office</vt:lpstr>
      <vt:lpstr>Provincia di Trento: evoluzione del numero di imprese femminili registrate  (alla fine del periodo indicato)</vt:lpstr>
      <vt:lpstr>Presentazione standard di PowerPoint</vt:lpstr>
      <vt:lpstr>Presentazione standard di PowerPoint</vt:lpstr>
    </vt:vector>
  </TitlesOfParts>
  <Company>CCIAA Trento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Provincia di Trento: evoluzione del numero di imprese femminili registrate  (alla fine del periodo indicato)</dc:title>
  <dc:creator>Pellegrini Maria</dc:creator>
  <cp:lastModifiedBy>Pellegrini Maria</cp:lastModifiedBy>
  <cp:revision>16</cp:revision>
  <cp:lastPrinted>2017-03-07T10:00:43Z</cp:lastPrinted>
  <dcterms:created xsi:type="dcterms:W3CDTF">2017-03-06T11:22:07Z</dcterms:created>
  <dcterms:modified xsi:type="dcterms:W3CDTF">2017-03-07T10:58:30Z</dcterms:modified>
</cp:coreProperties>
</file>