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4" r:id="rId4"/>
    <p:sldId id="267" r:id="rId5"/>
    <p:sldId id="268" r:id="rId6"/>
    <p:sldId id="285" r:id="rId7"/>
    <p:sldId id="272" r:id="rId8"/>
    <p:sldId id="273" r:id="rId9"/>
    <p:sldId id="274" r:id="rId10"/>
    <p:sldId id="275" r:id="rId11"/>
    <p:sldId id="277" r:id="rId12"/>
    <p:sldId id="294" r:id="rId13"/>
    <p:sldId id="287" r:id="rId14"/>
    <p:sldId id="266" r:id="rId1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6">
          <p15:clr>
            <a:srgbClr val="A4A3A4"/>
          </p15:clr>
        </p15:guide>
        <p15:guide id="2" pos="27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rdon Susanna" initials="NS" lastIdx="3" clrIdx="0">
    <p:extLst>
      <p:ext uri="{19B8F6BF-5375-455C-9EA6-DF929625EA0E}">
        <p15:presenceInfo xmlns:p15="http://schemas.microsoft.com/office/powerpoint/2012/main" userId="Nardon Sus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361"/>
    <a:srgbClr val="B129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napToObjects="1" showGuides="1">
      <p:cViewPr varScale="1">
        <p:scale>
          <a:sx n="77" d="100"/>
          <a:sy n="77" d="100"/>
        </p:scale>
        <p:origin x="1326" y="72"/>
      </p:cViewPr>
      <p:guideLst>
        <p:guide orient="horz" pos="2186"/>
        <p:guide pos="27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11" name="Immagine 10"/>
          <p:cNvPicPr>
            <a:picLocks noChangeAspect="1"/>
          </p:cNvPicPr>
          <p:nvPr userDrawn="1"/>
        </p:nvPicPr>
        <p:blipFill>
          <a:blip r:embed="rId2"/>
          <a:stretch>
            <a:fillRect/>
          </a:stretch>
        </p:blipFill>
        <p:spPr>
          <a:xfrm>
            <a:off x="4546600" y="3149600"/>
            <a:ext cx="38100" cy="546100"/>
          </a:xfrm>
          <a:prstGeom prst="rect">
            <a:avLst/>
          </a:prstGeom>
        </p:spPr>
      </p:pic>
      <p:pic>
        <p:nvPicPr>
          <p:cNvPr id="12" name="Immagine 11"/>
          <p:cNvPicPr>
            <a:picLocks noChangeAspect="1"/>
          </p:cNvPicPr>
          <p:nvPr userDrawn="1"/>
        </p:nvPicPr>
        <p:blipFill>
          <a:blip r:embed="rId2"/>
          <a:stretch>
            <a:fillRect/>
          </a:stretch>
        </p:blipFill>
        <p:spPr>
          <a:xfrm>
            <a:off x="4546600" y="3149600"/>
            <a:ext cx="38100" cy="546100"/>
          </a:xfrm>
          <a:prstGeom prst="rect">
            <a:avLst/>
          </a:prstGeom>
        </p:spPr>
      </p:pic>
      <p:pic>
        <p:nvPicPr>
          <p:cNvPr id="13" name="Immagine 12"/>
          <p:cNvPicPr>
            <a:picLocks noChangeAspect="1"/>
          </p:cNvPicPr>
          <p:nvPr userDrawn="1"/>
        </p:nvPicPr>
        <p:blipFill>
          <a:blip r:embed="rId3"/>
          <a:stretch>
            <a:fillRect/>
          </a:stretch>
        </p:blipFill>
        <p:spPr>
          <a:xfrm>
            <a:off x="4546600" y="3149600"/>
            <a:ext cx="38100" cy="546100"/>
          </a:xfrm>
          <a:prstGeom prst="rect">
            <a:avLst/>
          </a:prstGeom>
        </p:spPr>
      </p:pic>
      <p:sp>
        <p:nvSpPr>
          <p:cNvPr id="14" name="Segnaposto titolo 1"/>
          <p:cNvSpPr>
            <a:spLocks noGrp="1"/>
          </p:cNvSpPr>
          <p:nvPr>
            <p:ph type="title"/>
          </p:nvPr>
        </p:nvSpPr>
        <p:spPr>
          <a:xfrm>
            <a:off x="1690687" y="1984375"/>
            <a:ext cx="5778503" cy="476250"/>
          </a:xfrm>
          <a:prstGeom prst="rect">
            <a:avLst/>
          </a:prstGeom>
        </p:spPr>
        <p:txBody>
          <a:bodyPr vert="horz" lIns="0" tIns="0" rIns="0" bIns="0" rtlCol="0" anchor="ctr">
            <a:normAutofit/>
          </a:bodyPr>
          <a:lstStyle/>
          <a:p>
            <a:r>
              <a:rPr lang="it-IT" smtClean="0"/>
              <a:t>Fare clic per modificare lo stile del titolo</a:t>
            </a:r>
            <a:endParaRPr lang="it-IT" dirty="0"/>
          </a:p>
        </p:txBody>
      </p:sp>
      <p:sp>
        <p:nvSpPr>
          <p:cNvPr id="15" name="Segnaposto testo 2"/>
          <p:cNvSpPr>
            <a:spLocks noGrp="1"/>
          </p:cNvSpPr>
          <p:nvPr>
            <p:ph idx="1"/>
          </p:nvPr>
        </p:nvSpPr>
        <p:spPr>
          <a:xfrm>
            <a:off x="1690688" y="2841625"/>
            <a:ext cx="5778502" cy="3106738"/>
          </a:xfrm>
          <a:prstGeom prst="rect">
            <a:avLst/>
          </a:prstGeom>
        </p:spPr>
        <p:txBody>
          <a:bodyPr vert="horz" lIns="0" tIns="0" rIns="0" bIns="0" rtlCol="0">
            <a:normAutofit/>
          </a:bodyPr>
          <a:lstStyle/>
          <a:p>
            <a:pPr lvl="0"/>
            <a:r>
              <a:rPr lang="it-IT" smtClean="0"/>
              <a:t>Modifica gli stili del testo dello schema</a:t>
            </a:r>
          </a:p>
        </p:txBody>
      </p:sp>
      <p:cxnSp>
        <p:nvCxnSpPr>
          <p:cNvPr id="8" name="Connettore 1 7"/>
          <p:cNvCxnSpPr/>
          <p:nvPr userDrawn="1"/>
        </p:nvCxnSpPr>
        <p:spPr>
          <a:xfrm flipH="1">
            <a:off x="1690687" y="2643191"/>
            <a:ext cx="5778503" cy="0"/>
          </a:xfrm>
          <a:prstGeom prst="line">
            <a:avLst/>
          </a:prstGeom>
          <a:ln>
            <a:solidFill>
              <a:srgbClr val="88736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04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it-IT" smtClean="0"/>
              <a:t>Modifica gli stili del testo dello schema</a:t>
            </a:r>
          </a:p>
        </p:txBody>
      </p:sp>
      <p:sp>
        <p:nvSpPr>
          <p:cNvPr id="7" name="Segnaposto titolo 1"/>
          <p:cNvSpPr>
            <a:spLocks noGrp="1"/>
          </p:cNvSpPr>
          <p:nvPr>
            <p:ph type="title"/>
          </p:nvPr>
        </p:nvSpPr>
        <p:spPr>
          <a:xfrm>
            <a:off x="1690687" y="1984375"/>
            <a:ext cx="5778503" cy="476250"/>
          </a:xfrm>
          <a:prstGeom prst="rect">
            <a:avLst/>
          </a:prstGeom>
        </p:spPr>
        <p:txBody>
          <a:bodyPr vert="horz" lIns="0" tIns="0" rIns="0" bIns="0" rtlCol="0" anchor="ctr">
            <a:normAutofit/>
          </a:bodyPr>
          <a:lstStyle/>
          <a:p>
            <a:r>
              <a:rPr lang="it-IT" smtClean="0"/>
              <a:t>Fare clic per modificare lo stile del titolo</a:t>
            </a:r>
            <a:endParaRPr lang="it-IT" dirty="0"/>
          </a:p>
        </p:txBody>
      </p:sp>
      <p:cxnSp>
        <p:nvCxnSpPr>
          <p:cNvPr id="9" name="Connettore 1 8"/>
          <p:cNvCxnSpPr/>
          <p:nvPr userDrawn="1"/>
        </p:nvCxnSpPr>
        <p:spPr>
          <a:xfrm flipH="1">
            <a:off x="1690687" y="2643191"/>
            <a:ext cx="5778503" cy="0"/>
          </a:xfrm>
          <a:prstGeom prst="line">
            <a:avLst/>
          </a:prstGeom>
          <a:ln>
            <a:solidFill>
              <a:srgbClr val="88736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38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690688" y="2841625"/>
            <a:ext cx="5778502" cy="3106738"/>
          </a:xfrm>
          <a:prstGeom prst="rect">
            <a:avLst/>
          </a:prstGeom>
        </p:spPr>
        <p:txBody>
          <a:bodyPr vert="horz" lIns="0" tIns="0" rIns="0" bIns="0" rtlCol="0">
            <a:normAutofit/>
          </a:bodyPr>
          <a:lstStyle/>
          <a:p>
            <a:pPr lvl="0"/>
            <a:r>
              <a:rPr lang="it-IT" dirty="0" smtClean="0"/>
              <a:t>Fare clic per modificare gli stili del testo dello </a:t>
            </a:r>
            <a:r>
              <a:rPr lang="it-IT" dirty="0" err="1" smtClean="0"/>
              <a:t>schem</a:t>
            </a:r>
            <a:endParaRPr lang="it-IT" dirty="0" smtClean="0"/>
          </a:p>
        </p:txBody>
      </p:sp>
      <p:pic>
        <p:nvPicPr>
          <p:cNvPr id="7" name="Immagine 6"/>
          <p:cNvPicPr>
            <a:picLocks noChangeAspect="1"/>
          </p:cNvPicPr>
          <p:nvPr userDrawn="1"/>
        </p:nvPicPr>
        <p:blipFill>
          <a:blip r:embed="rId4"/>
          <a:stretch>
            <a:fillRect/>
          </a:stretch>
        </p:blipFill>
        <p:spPr>
          <a:xfrm>
            <a:off x="0" y="0"/>
            <a:ext cx="8788400" cy="863600"/>
          </a:xfrm>
          <a:prstGeom prst="rect">
            <a:avLst/>
          </a:prstGeom>
        </p:spPr>
      </p:pic>
      <p:pic>
        <p:nvPicPr>
          <p:cNvPr id="8" name="Immagine 7"/>
          <p:cNvPicPr>
            <a:picLocks noChangeAspect="1"/>
          </p:cNvPicPr>
          <p:nvPr userDrawn="1"/>
        </p:nvPicPr>
        <p:blipFill>
          <a:blip r:embed="rId5"/>
          <a:stretch>
            <a:fillRect/>
          </a:stretch>
        </p:blipFill>
        <p:spPr>
          <a:xfrm>
            <a:off x="7512050" y="369888"/>
            <a:ext cx="850900" cy="850900"/>
          </a:xfrm>
          <a:prstGeom prst="rect">
            <a:avLst/>
          </a:prstGeom>
        </p:spPr>
      </p:pic>
      <p:sp>
        <p:nvSpPr>
          <p:cNvPr id="13" name="CasellaDiTesto 12"/>
          <p:cNvSpPr txBox="1"/>
          <p:nvPr userDrawn="1"/>
        </p:nvSpPr>
        <p:spPr>
          <a:xfrm>
            <a:off x="912813" y="1087438"/>
            <a:ext cx="184666" cy="369332"/>
          </a:xfrm>
          <a:prstGeom prst="rect">
            <a:avLst/>
          </a:prstGeom>
          <a:noFill/>
        </p:spPr>
        <p:txBody>
          <a:bodyPr wrap="none" rtlCol="0">
            <a:spAutoFit/>
          </a:bodyPr>
          <a:lstStyle/>
          <a:p>
            <a:endParaRPr lang="it-IT" dirty="0"/>
          </a:p>
        </p:txBody>
      </p:sp>
      <p:cxnSp>
        <p:nvCxnSpPr>
          <p:cNvPr id="23" name="Connettore 1 22"/>
          <p:cNvCxnSpPr/>
          <p:nvPr userDrawn="1"/>
        </p:nvCxnSpPr>
        <p:spPr>
          <a:xfrm>
            <a:off x="457200" y="369888"/>
            <a:ext cx="0" cy="49371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164418"/>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l" defTabSz="457200" rtl="0" eaLnBrk="1" latinLnBrk="0" hangingPunct="1">
        <a:lnSpc>
          <a:spcPct val="90000"/>
        </a:lnSpc>
        <a:spcBef>
          <a:spcPct val="0"/>
        </a:spcBef>
        <a:buNone/>
        <a:defRPr sz="3200" b="0" i="0" kern="1200">
          <a:solidFill>
            <a:srgbClr val="B1291C"/>
          </a:solidFill>
          <a:latin typeface="Amazing Grotesk Ultra"/>
          <a:ea typeface="+mj-ea"/>
          <a:cs typeface="Amazing Grotesk Ultra"/>
        </a:defRPr>
      </a:lvl1pPr>
    </p:titleStyle>
    <p:bodyStyle>
      <a:lvl1pPr marL="0" indent="0" algn="l" defTabSz="457200" rtl="0" eaLnBrk="1" latinLnBrk="0" hangingPunct="1">
        <a:spcBef>
          <a:spcPct val="20000"/>
        </a:spcBef>
        <a:buFont typeface="Arial"/>
        <a:buNone/>
        <a:defRPr sz="1800" kern="1200">
          <a:solidFill>
            <a:srgbClr val="B1291C"/>
          </a:solidFill>
          <a:latin typeface="Amazing Grotesk"/>
          <a:ea typeface="+mn-ea"/>
          <a:cs typeface="Amazing Grotes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n.camcom.it/sites/default/files/uploads/documents/17SoggettiTenutiASottoscrivereLaDichiarazioneSostitutivaAntimafia_2.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n.camcom.it/sites/default/files/uploads/documents/Requisiti%20spedizionier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0" y="3839434"/>
            <a:ext cx="4216400" cy="2362200"/>
          </a:xfrm>
          <a:prstGeom prst="rect">
            <a:avLst/>
          </a:prstGeom>
        </p:spPr>
      </p:pic>
      <p:sp>
        <p:nvSpPr>
          <p:cNvPr id="7" name="Rettangolo 6"/>
          <p:cNvSpPr/>
          <p:nvPr/>
        </p:nvSpPr>
        <p:spPr>
          <a:xfrm>
            <a:off x="1" y="0"/>
            <a:ext cx="915193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pic>
        <p:nvPicPr>
          <p:cNvPr id="6" name="Immagine 5"/>
          <p:cNvPicPr>
            <a:picLocks noChangeAspect="1"/>
          </p:cNvPicPr>
          <p:nvPr/>
        </p:nvPicPr>
        <p:blipFill>
          <a:blip r:embed="rId3"/>
          <a:stretch>
            <a:fillRect/>
          </a:stretch>
        </p:blipFill>
        <p:spPr>
          <a:xfrm>
            <a:off x="238920" y="250870"/>
            <a:ext cx="8674100" cy="6235700"/>
          </a:xfrm>
          <a:prstGeom prst="rect">
            <a:avLst/>
          </a:prstGeom>
        </p:spPr>
      </p:pic>
      <p:sp>
        <p:nvSpPr>
          <p:cNvPr id="9" name="CasellaDiTesto 8"/>
          <p:cNvSpPr txBox="1"/>
          <p:nvPr/>
        </p:nvSpPr>
        <p:spPr>
          <a:xfrm>
            <a:off x="4382547" y="5844259"/>
            <a:ext cx="1872307" cy="246221"/>
          </a:xfrm>
          <a:prstGeom prst="rect">
            <a:avLst/>
          </a:prstGeom>
          <a:noFill/>
        </p:spPr>
        <p:txBody>
          <a:bodyPr wrap="none" lIns="0" tIns="0" rIns="0" bIns="0" rtlCol="0">
            <a:spAutoFit/>
          </a:bodyPr>
          <a:lstStyle/>
          <a:p>
            <a:r>
              <a:rPr lang="it-IT" sz="2400" i="1" baseline="30000" dirty="0" err="1">
                <a:solidFill>
                  <a:schemeClr val="bg1"/>
                </a:solidFill>
                <a:latin typeface="Amazing Grotesk Italic"/>
                <a:cs typeface="Amazing Grotesk Italic"/>
              </a:rPr>
              <a:t>www.tn.camcom.it</a:t>
            </a:r>
            <a:endParaRPr lang="it-IT" sz="2400" i="1" baseline="30000" dirty="0">
              <a:solidFill>
                <a:schemeClr val="bg1"/>
              </a:solidFill>
              <a:latin typeface="Amazing Grotesk Italic"/>
              <a:cs typeface="Amazing Grotesk Italic"/>
            </a:endParaRPr>
          </a:p>
        </p:txBody>
      </p:sp>
      <p:pic>
        <p:nvPicPr>
          <p:cNvPr id="4" name="Immagine 3"/>
          <p:cNvPicPr>
            <a:picLocks noChangeAspect="1"/>
          </p:cNvPicPr>
          <p:nvPr/>
        </p:nvPicPr>
        <p:blipFill>
          <a:blip r:embed="rId4"/>
          <a:stretch>
            <a:fillRect/>
          </a:stretch>
        </p:blipFill>
        <p:spPr>
          <a:xfrm>
            <a:off x="1347033" y="1410824"/>
            <a:ext cx="1952221" cy="2140387"/>
          </a:xfrm>
          <a:prstGeom prst="rect">
            <a:avLst/>
          </a:prstGeom>
        </p:spPr>
      </p:pic>
      <p:sp>
        <p:nvSpPr>
          <p:cNvPr id="12" name="CasellaDiTesto 11"/>
          <p:cNvSpPr txBox="1"/>
          <p:nvPr/>
        </p:nvSpPr>
        <p:spPr>
          <a:xfrm>
            <a:off x="3263841" y="1695420"/>
            <a:ext cx="3840427" cy="2729978"/>
          </a:xfrm>
          <a:prstGeom prst="rect">
            <a:avLst/>
          </a:prstGeom>
          <a:noFill/>
        </p:spPr>
        <p:txBody>
          <a:bodyPr wrap="square" rtlCol="0">
            <a:spAutoFit/>
          </a:bodyPr>
          <a:lstStyle/>
          <a:p>
            <a:pPr>
              <a:lnSpc>
                <a:spcPct val="80000"/>
              </a:lnSpc>
            </a:pPr>
            <a:r>
              <a:rPr lang="it-IT" sz="2400" kern="0" spc="90" dirty="0" smtClean="0">
                <a:solidFill>
                  <a:schemeClr val="bg1"/>
                </a:solidFill>
                <a:latin typeface="Amazing Grotesk" pitchFamily="2" charset="0"/>
              </a:rPr>
              <a:t>CAMERA</a:t>
            </a:r>
            <a:endParaRPr lang="it-IT" sz="2400" kern="0" spc="90" dirty="0">
              <a:solidFill>
                <a:schemeClr val="bg1"/>
              </a:solidFill>
              <a:latin typeface="Amazing Grotesk" pitchFamily="2" charset="0"/>
            </a:endParaRPr>
          </a:p>
          <a:p>
            <a:pPr>
              <a:lnSpc>
                <a:spcPct val="80000"/>
              </a:lnSpc>
            </a:pPr>
            <a:r>
              <a:rPr lang="it-IT" sz="2400" kern="0" spc="90" dirty="0">
                <a:solidFill>
                  <a:schemeClr val="bg1"/>
                </a:solidFill>
                <a:latin typeface="Amazing Grotesk" pitchFamily="2" charset="0"/>
              </a:rPr>
              <a:t>DI COMMERCIO</a:t>
            </a:r>
          </a:p>
          <a:p>
            <a:pPr>
              <a:lnSpc>
                <a:spcPct val="80000"/>
              </a:lnSpc>
            </a:pPr>
            <a:r>
              <a:rPr lang="it-IT" sz="2400" kern="0" spc="90" dirty="0">
                <a:solidFill>
                  <a:schemeClr val="bg1"/>
                </a:solidFill>
                <a:latin typeface="Amazing Grotesk" pitchFamily="2" charset="0"/>
              </a:rPr>
              <a:t>INDUSTRIA</a:t>
            </a:r>
          </a:p>
          <a:p>
            <a:pPr>
              <a:lnSpc>
                <a:spcPct val="80000"/>
              </a:lnSpc>
            </a:pPr>
            <a:r>
              <a:rPr lang="it-IT" sz="2400" kern="0" spc="90" dirty="0" smtClean="0">
                <a:solidFill>
                  <a:schemeClr val="bg1"/>
                </a:solidFill>
                <a:latin typeface="Amazing Grotesk" pitchFamily="2" charset="0"/>
              </a:rPr>
              <a:t>ARTIGIANATO</a:t>
            </a:r>
          </a:p>
          <a:p>
            <a:pPr>
              <a:lnSpc>
                <a:spcPct val="80000"/>
              </a:lnSpc>
            </a:pPr>
            <a:r>
              <a:rPr lang="it-IT" sz="2400" kern="0" spc="90" dirty="0">
                <a:solidFill>
                  <a:schemeClr val="bg1"/>
                </a:solidFill>
                <a:latin typeface="Amazing Grotesk" pitchFamily="2" charset="0"/>
              </a:rPr>
              <a:t>TURISMO</a:t>
            </a:r>
          </a:p>
          <a:p>
            <a:pPr>
              <a:lnSpc>
                <a:spcPct val="80000"/>
              </a:lnSpc>
            </a:pPr>
            <a:r>
              <a:rPr lang="it-IT" sz="2400" kern="0" spc="90" dirty="0">
                <a:solidFill>
                  <a:schemeClr val="bg1"/>
                </a:solidFill>
                <a:latin typeface="Amazing Grotesk" pitchFamily="2" charset="0"/>
              </a:rPr>
              <a:t>E AGRICOLTURA</a:t>
            </a:r>
          </a:p>
          <a:p>
            <a:pPr>
              <a:lnSpc>
                <a:spcPct val="80000"/>
              </a:lnSpc>
            </a:pPr>
            <a:r>
              <a:rPr lang="it-IT" sz="2400" kern="0" spc="90" dirty="0" smtClean="0">
                <a:solidFill>
                  <a:schemeClr val="bg1"/>
                </a:solidFill>
                <a:latin typeface="Amazing Grotesk" pitchFamily="2" charset="0"/>
              </a:rPr>
              <a:t>DI TRENTO</a:t>
            </a:r>
          </a:p>
          <a:p>
            <a:pPr>
              <a:lnSpc>
                <a:spcPct val="80000"/>
              </a:lnSpc>
              <a:spcBef>
                <a:spcPts val="600"/>
              </a:spcBef>
            </a:pPr>
            <a:r>
              <a:rPr lang="it-IT" sz="1600" b="1" i="1" kern="0" spc="90" dirty="0" smtClean="0">
                <a:solidFill>
                  <a:schemeClr val="bg1"/>
                </a:solidFill>
                <a:latin typeface="Amazing Grotesk Ultra" panose="02000806020000020004" pitchFamily="2" charset="0"/>
              </a:rPr>
              <a:t>Pronti all’impresa</a:t>
            </a:r>
            <a:endParaRPr lang="it-IT" sz="1600" b="1" i="1" kern="0" spc="90" dirty="0">
              <a:solidFill>
                <a:schemeClr val="bg1"/>
              </a:solidFill>
              <a:latin typeface="Amazing Grotesk Ultra" panose="02000806020000020004" pitchFamily="2" charset="0"/>
            </a:endParaRPr>
          </a:p>
          <a:p>
            <a:pPr>
              <a:lnSpc>
                <a:spcPct val="80000"/>
              </a:lnSpc>
            </a:pPr>
            <a:endParaRPr lang="it-IT" sz="2400" kern="0" spc="90" dirty="0">
              <a:solidFill>
                <a:schemeClr val="bg1"/>
              </a:solidFill>
              <a:latin typeface="Amazing Grotesk" pitchFamily="2" charset="0"/>
            </a:endParaRPr>
          </a:p>
        </p:txBody>
      </p:sp>
    </p:spTree>
    <p:extLst>
      <p:ext uri="{BB962C8B-B14F-4D97-AF65-F5344CB8AC3E}">
        <p14:creationId xmlns:p14="http://schemas.microsoft.com/office/powerpoint/2010/main" val="285006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42937" y="369888"/>
            <a:ext cx="4903847" cy="430887"/>
          </a:xfrm>
          <a:prstGeom prst="rect">
            <a:avLst/>
          </a:prstGeom>
          <a:noFill/>
        </p:spPr>
        <p:txBody>
          <a:bodyPr wrap="square" lIns="0" tIns="0" rIns="0" bIns="0" rtlCol="0">
            <a:spAutoFit/>
          </a:bodyPr>
          <a:lstStyle/>
          <a:p>
            <a:r>
              <a:rPr lang="it-IT" sz="1400" dirty="0">
                <a:solidFill>
                  <a:schemeClr val="bg1"/>
                </a:solidFill>
                <a:latin typeface="Amazing Grotesk"/>
                <a:cs typeface="Amazing Grotesk"/>
              </a:rPr>
              <a:t>PROCEDURA PER IMPRESE INDIVIDUALI E SOCIETA’</a:t>
            </a:r>
          </a:p>
          <a:p>
            <a:endParaRPr lang="it-IT" sz="1400" dirty="0">
              <a:solidFill>
                <a:schemeClr val="bg1"/>
              </a:solidFill>
              <a:latin typeface="Amazing Grotesk"/>
              <a:cs typeface="Amazing Grotesk"/>
            </a:endParaRPr>
          </a:p>
        </p:txBody>
      </p:sp>
      <p:pic>
        <p:nvPicPr>
          <p:cNvPr id="8" name="Immagine 7"/>
          <p:cNvPicPr/>
          <p:nvPr/>
        </p:nvPicPr>
        <p:blipFill rotWithShape="1">
          <a:blip r:embed="rId2"/>
          <a:srcRect l="9309" t="18347" r="13294" b="4848"/>
          <a:stretch/>
        </p:blipFill>
        <p:spPr bwMode="auto">
          <a:xfrm>
            <a:off x="931652" y="1947637"/>
            <a:ext cx="7099540" cy="4000726"/>
          </a:xfrm>
          <a:prstGeom prst="rect">
            <a:avLst/>
          </a:prstGeom>
          <a:ln>
            <a:noFill/>
          </a:ln>
          <a:extLst>
            <a:ext uri="{53640926-AAD7-44D8-BBD7-CCE9431645EC}">
              <a14:shadowObscured xmlns:a14="http://schemas.microsoft.com/office/drawing/2010/main"/>
            </a:ext>
          </a:extLst>
        </p:spPr>
      </p:pic>
      <p:cxnSp>
        <p:nvCxnSpPr>
          <p:cNvPr id="9" name="Connettore 2 8"/>
          <p:cNvCxnSpPr/>
          <p:nvPr/>
        </p:nvCxnSpPr>
        <p:spPr>
          <a:xfrm flipH="1">
            <a:off x="7132759" y="3832059"/>
            <a:ext cx="617432" cy="3862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H="1">
            <a:off x="6736519" y="4370717"/>
            <a:ext cx="617432" cy="3862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Immagine 5"/>
          <p:cNvPicPr>
            <a:picLocks noChangeAspect="1"/>
          </p:cNvPicPr>
          <p:nvPr/>
        </p:nvPicPr>
        <p:blipFill>
          <a:blip r:embed="rId3"/>
          <a:stretch>
            <a:fillRect/>
          </a:stretch>
        </p:blipFill>
        <p:spPr>
          <a:xfrm>
            <a:off x="7469190" y="332817"/>
            <a:ext cx="925535" cy="902682"/>
          </a:xfrm>
          <a:prstGeom prst="rect">
            <a:avLst/>
          </a:prstGeom>
        </p:spPr>
      </p:pic>
      <p:pic>
        <p:nvPicPr>
          <p:cNvPr id="7" name="Immagine 6"/>
          <p:cNvPicPr>
            <a:picLocks noChangeAspect="1"/>
          </p:cNvPicPr>
          <p:nvPr/>
        </p:nvPicPr>
        <p:blipFill>
          <a:blip r:embed="rId3"/>
          <a:stretch>
            <a:fillRect/>
          </a:stretch>
        </p:blipFill>
        <p:spPr>
          <a:xfrm>
            <a:off x="7469189" y="349434"/>
            <a:ext cx="925535" cy="902682"/>
          </a:xfrm>
          <a:prstGeom prst="rect">
            <a:avLst/>
          </a:prstGeom>
        </p:spPr>
      </p:pic>
    </p:spTree>
    <p:extLst>
      <p:ext uri="{BB962C8B-B14F-4D97-AF65-F5344CB8AC3E}">
        <p14:creationId xmlns:p14="http://schemas.microsoft.com/office/powerpoint/2010/main" val="1551788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42937" y="369888"/>
            <a:ext cx="4714067" cy="215444"/>
          </a:xfrm>
          <a:prstGeom prst="rect">
            <a:avLst/>
          </a:prstGeom>
          <a:noFill/>
        </p:spPr>
        <p:txBody>
          <a:bodyPr wrap="square" lIns="0" tIns="0" rIns="0" bIns="0" rtlCol="0">
            <a:spAutoFit/>
          </a:bodyPr>
          <a:lstStyle/>
          <a:p>
            <a:r>
              <a:rPr lang="it-IT" sz="1400" dirty="0">
                <a:solidFill>
                  <a:schemeClr val="bg1"/>
                </a:solidFill>
                <a:latin typeface="Amazing Grotesk"/>
                <a:cs typeface="Amazing Grotesk"/>
              </a:rPr>
              <a:t>PROCEDURA PER IMPRESE INDIVIDUALI E SOCIETA’</a:t>
            </a:r>
          </a:p>
        </p:txBody>
      </p:sp>
      <p:sp>
        <p:nvSpPr>
          <p:cNvPr id="3" name="CasellaDiTesto 2"/>
          <p:cNvSpPr txBox="1"/>
          <p:nvPr/>
        </p:nvSpPr>
        <p:spPr>
          <a:xfrm>
            <a:off x="5934974" y="2691441"/>
            <a:ext cx="2355011" cy="1661993"/>
          </a:xfrm>
          <a:prstGeom prst="rect">
            <a:avLst/>
          </a:prstGeom>
          <a:noFill/>
        </p:spPr>
        <p:txBody>
          <a:bodyPr wrap="square" rtlCol="0">
            <a:spAutoFit/>
          </a:bodyPr>
          <a:lstStyle/>
          <a:p>
            <a:pPr algn="just"/>
            <a:r>
              <a:rPr lang="it-IT" dirty="0" smtClean="0"/>
              <a:t>«</a:t>
            </a:r>
            <a:r>
              <a:rPr lang="it-IT" sz="1400" dirty="0" err="1" smtClean="0"/>
              <a:t>Mdello</a:t>
            </a:r>
            <a:r>
              <a:rPr lang="it-IT" sz="1400" dirty="0" smtClean="0"/>
              <a:t> verifica dinamica requisiti» e «Modello verifica dinamica requisiti – Intercalare antimafia» vanno scaricati dal sito della CCIAA di Trento, compilati, firmati e allegati alla pratica.</a:t>
            </a:r>
            <a:endParaRPr lang="it-IT" sz="1400" dirty="0"/>
          </a:p>
        </p:txBody>
      </p:sp>
      <p:sp>
        <p:nvSpPr>
          <p:cNvPr id="15" name="CasellaDiTesto 14"/>
          <p:cNvSpPr txBox="1"/>
          <p:nvPr/>
        </p:nvSpPr>
        <p:spPr>
          <a:xfrm>
            <a:off x="6620774" y="2260553"/>
            <a:ext cx="2035834" cy="2523768"/>
          </a:xfrm>
          <a:prstGeom prst="rect">
            <a:avLst/>
          </a:prstGeom>
          <a:noFill/>
        </p:spPr>
        <p:txBody>
          <a:bodyPr wrap="square" rtlCol="0">
            <a:spAutoFit/>
          </a:bodyPr>
          <a:lstStyle/>
          <a:p>
            <a:pPr algn="just"/>
            <a:r>
              <a:rPr lang="it-IT" dirty="0" smtClean="0"/>
              <a:t>«</a:t>
            </a:r>
            <a:r>
              <a:rPr lang="it-IT" sz="1400" dirty="0" smtClean="0"/>
              <a:t>Modello verifica dinamica requisiti agenti e rappresentanti di commercio» e </a:t>
            </a:r>
          </a:p>
          <a:p>
            <a:pPr algn="just"/>
            <a:r>
              <a:rPr lang="it-IT" sz="1400" dirty="0" smtClean="0"/>
              <a:t>«</a:t>
            </a:r>
            <a:r>
              <a:rPr lang="it-IT" sz="1400" dirty="0" err="1" smtClean="0"/>
              <a:t>Modelloverifica</a:t>
            </a:r>
            <a:r>
              <a:rPr lang="it-IT" sz="1400" dirty="0" smtClean="0"/>
              <a:t> dinamica requisiti – Intercalare antimafia» vanno scaricati dal sito della CCIAA di Trento, compilati, firmati e allegati alla pratica.</a:t>
            </a:r>
            <a:endParaRPr lang="it-IT" sz="1400" dirty="0"/>
          </a:p>
        </p:txBody>
      </p:sp>
      <p:pic>
        <p:nvPicPr>
          <p:cNvPr id="13" name="Immagine 12"/>
          <p:cNvPicPr/>
          <p:nvPr/>
        </p:nvPicPr>
        <p:blipFill rotWithShape="1">
          <a:blip r:embed="rId2"/>
          <a:srcRect l="28793" t="33204" r="24828" b="35252"/>
          <a:stretch/>
        </p:blipFill>
        <p:spPr bwMode="auto">
          <a:xfrm>
            <a:off x="448887" y="1948719"/>
            <a:ext cx="8470669" cy="3479491"/>
          </a:xfrm>
          <a:prstGeom prst="rect">
            <a:avLst/>
          </a:prstGeom>
          <a:ln>
            <a:noFill/>
          </a:ln>
          <a:extLst>
            <a:ext uri="{53640926-AAD7-44D8-BBD7-CCE9431645EC}">
              <a14:shadowObscured xmlns:a14="http://schemas.microsoft.com/office/drawing/2010/main"/>
            </a:ext>
          </a:extLst>
        </p:spPr>
      </p:pic>
      <p:sp>
        <p:nvSpPr>
          <p:cNvPr id="5" name="Per 4"/>
          <p:cNvSpPr/>
          <p:nvPr/>
        </p:nvSpPr>
        <p:spPr>
          <a:xfrm>
            <a:off x="1504603" y="3857105"/>
            <a:ext cx="2327563" cy="1512916"/>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cxnSp>
        <p:nvCxnSpPr>
          <p:cNvPr id="14" name="Connettore 2 13"/>
          <p:cNvCxnSpPr/>
          <p:nvPr/>
        </p:nvCxnSpPr>
        <p:spPr>
          <a:xfrm>
            <a:off x="5777345" y="4588625"/>
            <a:ext cx="5486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6724996" y="3765665"/>
            <a:ext cx="1931612" cy="2462213"/>
          </a:xfrm>
          <a:prstGeom prst="rect">
            <a:avLst/>
          </a:prstGeom>
          <a:noFill/>
        </p:spPr>
        <p:txBody>
          <a:bodyPr wrap="square" rtlCol="0">
            <a:spAutoFit/>
          </a:bodyPr>
          <a:lstStyle/>
          <a:p>
            <a:r>
              <a:rPr lang="it-IT" sz="1100" dirty="0"/>
              <a:t>«Modello verifica dinamica requisiti </a:t>
            </a:r>
            <a:r>
              <a:rPr lang="it-IT" sz="1100" dirty="0" smtClean="0"/>
              <a:t>spedizionieri»; </a:t>
            </a:r>
            <a:endParaRPr lang="it-IT" sz="1100" dirty="0"/>
          </a:p>
          <a:p>
            <a:r>
              <a:rPr lang="it-IT" sz="1100" dirty="0"/>
              <a:t>«Modello verifica dinamica requisiti </a:t>
            </a:r>
            <a:r>
              <a:rPr lang="it-IT" sz="1100" dirty="0" smtClean="0"/>
              <a:t>spedizionieri - Onorabilità»;</a:t>
            </a:r>
          </a:p>
          <a:p>
            <a:r>
              <a:rPr lang="it-IT" sz="1100" dirty="0"/>
              <a:t>«Modello verifica dinamica requisiti </a:t>
            </a:r>
            <a:r>
              <a:rPr lang="it-IT" sz="1100" dirty="0" smtClean="0"/>
              <a:t>spedizionieri – Antimafia» </a:t>
            </a:r>
            <a:r>
              <a:rPr lang="it-IT" sz="1100" dirty="0"/>
              <a:t>e/o «Modello verifica dinamica requisiti spedizionieri – </a:t>
            </a:r>
            <a:r>
              <a:rPr lang="it-IT" sz="1100" dirty="0" smtClean="0"/>
              <a:t>Antimafia Persona Giuridica» </a:t>
            </a:r>
            <a:r>
              <a:rPr lang="it-IT" sz="1100" dirty="0"/>
              <a:t>vanno scaricati dal sito della </a:t>
            </a:r>
            <a:r>
              <a:rPr lang="it-IT" sz="1100" dirty="0" smtClean="0"/>
              <a:t>CCIATA </a:t>
            </a:r>
            <a:r>
              <a:rPr lang="it-IT" sz="1100" dirty="0"/>
              <a:t>di Trento, compilati, firmati e allegati alla pratica.</a:t>
            </a:r>
          </a:p>
        </p:txBody>
      </p:sp>
      <p:pic>
        <p:nvPicPr>
          <p:cNvPr id="9" name="Immagine 8"/>
          <p:cNvPicPr>
            <a:picLocks noChangeAspect="1"/>
          </p:cNvPicPr>
          <p:nvPr/>
        </p:nvPicPr>
        <p:blipFill>
          <a:blip r:embed="rId3"/>
          <a:stretch>
            <a:fillRect/>
          </a:stretch>
        </p:blipFill>
        <p:spPr>
          <a:xfrm>
            <a:off x="7469190" y="332817"/>
            <a:ext cx="925535" cy="902682"/>
          </a:xfrm>
          <a:prstGeom prst="rect">
            <a:avLst/>
          </a:prstGeom>
        </p:spPr>
      </p:pic>
    </p:spTree>
    <p:extLst>
      <p:ext uri="{BB962C8B-B14F-4D97-AF65-F5344CB8AC3E}">
        <p14:creationId xmlns:p14="http://schemas.microsoft.com/office/powerpoint/2010/main" val="275118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stretch>
            <a:fillRect/>
          </a:stretch>
        </p:blipFill>
        <p:spPr>
          <a:xfrm>
            <a:off x="7469190" y="332817"/>
            <a:ext cx="925535" cy="902682"/>
          </a:xfrm>
          <a:prstGeom prst="rect">
            <a:avLst/>
          </a:prstGeom>
        </p:spPr>
      </p:pic>
      <p:cxnSp>
        <p:nvCxnSpPr>
          <p:cNvPr id="12" name="Connettore 2 11"/>
          <p:cNvCxnSpPr/>
          <p:nvPr/>
        </p:nvCxnSpPr>
        <p:spPr>
          <a:xfrm>
            <a:off x="2286000" y="4139738"/>
            <a:ext cx="8977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H="1">
            <a:off x="5752407" y="5478087"/>
            <a:ext cx="773084" cy="83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Segnaposto contenuto 8"/>
          <p:cNvPicPr>
            <a:picLocks noGrp="1"/>
          </p:cNvPicPr>
          <p:nvPr>
            <p:ph idx="1"/>
          </p:nvPr>
        </p:nvPicPr>
        <p:blipFill rotWithShape="1">
          <a:blip r:embed="rId3"/>
          <a:srcRect l="32994" t="22137" r="28409" b="4814"/>
          <a:stretch/>
        </p:blipFill>
        <p:spPr bwMode="auto">
          <a:xfrm>
            <a:off x="1670859" y="1487978"/>
            <a:ext cx="5926974" cy="4979324"/>
          </a:xfrm>
          <a:prstGeom prst="rect">
            <a:avLst/>
          </a:prstGeom>
          <a:ln>
            <a:noFill/>
          </a:ln>
          <a:extLst>
            <a:ext uri="{53640926-AAD7-44D8-BBD7-CCE9431645EC}">
              <a14:shadowObscured xmlns:a14="http://schemas.microsoft.com/office/drawing/2010/main"/>
            </a:ext>
          </a:extLst>
        </p:spPr>
      </p:pic>
      <p:cxnSp>
        <p:nvCxnSpPr>
          <p:cNvPr id="5" name="Connettore 2 4"/>
          <p:cNvCxnSpPr/>
          <p:nvPr/>
        </p:nvCxnSpPr>
        <p:spPr>
          <a:xfrm>
            <a:off x="1321724" y="2344189"/>
            <a:ext cx="6400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Connettore 2 7"/>
          <p:cNvCxnSpPr/>
          <p:nvPr/>
        </p:nvCxnSpPr>
        <p:spPr>
          <a:xfrm flipV="1">
            <a:off x="1321724" y="4397433"/>
            <a:ext cx="640080" cy="8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flipH="1">
            <a:off x="6974378" y="6176356"/>
            <a:ext cx="623455" cy="83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53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693333" y="1045892"/>
            <a:ext cx="5775857" cy="1414733"/>
          </a:xfrm>
        </p:spPr>
        <p:txBody>
          <a:bodyPr>
            <a:normAutofit/>
          </a:bodyPr>
          <a:lstStyle/>
          <a:p>
            <a:pPr marL="2743200" lvl="8" algn="l"/>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dirty="0"/>
          </a:p>
        </p:txBody>
      </p:sp>
      <p:sp>
        <p:nvSpPr>
          <p:cNvPr id="4" name="CasellaDiTesto 3"/>
          <p:cNvSpPr txBox="1"/>
          <p:nvPr/>
        </p:nvSpPr>
        <p:spPr>
          <a:xfrm>
            <a:off x="642938" y="369888"/>
            <a:ext cx="4800330" cy="215444"/>
          </a:xfrm>
          <a:prstGeom prst="rect">
            <a:avLst/>
          </a:prstGeom>
          <a:noFill/>
        </p:spPr>
        <p:txBody>
          <a:bodyPr wrap="square" lIns="0" tIns="0" rIns="0" bIns="0" rtlCol="0">
            <a:spAutoFit/>
          </a:bodyPr>
          <a:lstStyle/>
          <a:p>
            <a:r>
              <a:rPr lang="it-IT" sz="1400" dirty="0" smtClean="0">
                <a:solidFill>
                  <a:schemeClr val="bg1"/>
                </a:solidFill>
                <a:latin typeface="Amazing Grotesk"/>
                <a:cs typeface="Amazing Grotesk"/>
              </a:rPr>
              <a:t>PROCEDURA PER IMPRESE INDIVIDUALI E SOCIETA’</a:t>
            </a:r>
            <a:endParaRPr lang="it-IT" sz="1400" dirty="0">
              <a:solidFill>
                <a:schemeClr val="bg1"/>
              </a:solidFill>
              <a:latin typeface="Amazing Grotesk"/>
              <a:cs typeface="Amazing Grotesk"/>
            </a:endParaRPr>
          </a:p>
        </p:txBody>
      </p:sp>
      <p:sp>
        <p:nvSpPr>
          <p:cNvPr id="9" name="CasellaDiTesto 8"/>
          <p:cNvSpPr txBox="1"/>
          <p:nvPr/>
        </p:nvSpPr>
        <p:spPr>
          <a:xfrm>
            <a:off x="702733" y="2015067"/>
            <a:ext cx="184666" cy="369332"/>
          </a:xfrm>
          <a:prstGeom prst="rect">
            <a:avLst/>
          </a:prstGeom>
          <a:noFill/>
        </p:spPr>
        <p:txBody>
          <a:bodyPr wrap="none" rtlCol="0">
            <a:spAutoFit/>
          </a:bodyPr>
          <a:lstStyle/>
          <a:p>
            <a:endParaRPr lang="it-IT" dirty="0"/>
          </a:p>
        </p:txBody>
      </p:sp>
      <p:graphicFrame>
        <p:nvGraphicFramePr>
          <p:cNvPr id="2" name="Tabella 1"/>
          <p:cNvGraphicFramePr>
            <a:graphicFrameLocks noGrp="1"/>
          </p:cNvGraphicFramePr>
          <p:nvPr/>
        </p:nvGraphicFramePr>
        <p:xfrm>
          <a:off x="8219440" y="272288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6350" cmpd="sng">
                      <a:solidFill>
                        <a:prstClr val="white"/>
                      </a:solidFill>
                      <a:prstDash val="solid"/>
                    </a:lnL>
                    <a:lnR w="6350" cmpd="sng">
                      <a:solidFill>
                        <a:prstClr val="white"/>
                      </a:solidFill>
                      <a:prstDash val="solid"/>
                    </a:lnR>
                    <a:lnT w="6350" cmpd="sng">
                      <a:solidFill>
                        <a:prstClr val="white"/>
                      </a:solidFill>
                      <a:prstDash val="solid"/>
                    </a:lnT>
                    <a:lnB w="6350" cmpd="sng">
                      <a:solidFill>
                        <a:prstClr val="white"/>
                      </a:solidFill>
                      <a:prstDash val="solid"/>
                    </a:lnB>
                  </a:tcPr>
                </a:tc>
                <a:extLst>
                  <a:ext uri="{0D108BD9-81ED-4DB2-BD59-A6C34878D82A}">
                    <a16:rowId xmlns:a16="http://schemas.microsoft.com/office/drawing/2014/main" val="10000"/>
                  </a:ext>
                </a:extLst>
              </a:tr>
            </a:tbl>
          </a:graphicData>
        </a:graphic>
      </p:graphicFrame>
      <p:sp>
        <p:nvSpPr>
          <p:cNvPr id="5" name="Rettangolo 4"/>
          <p:cNvSpPr/>
          <p:nvPr/>
        </p:nvSpPr>
        <p:spPr>
          <a:xfrm>
            <a:off x="702733" y="2629301"/>
            <a:ext cx="3149281" cy="3385542"/>
          </a:xfrm>
          <a:prstGeom prst="rect">
            <a:avLst/>
          </a:prstGeom>
        </p:spPr>
        <p:txBody>
          <a:bodyPr wrap="square">
            <a:spAutoFit/>
          </a:bodyPr>
          <a:lstStyle/>
          <a:p>
            <a:r>
              <a:rPr lang="it-IT" b="1" dirty="0"/>
              <a:t>DITTE INDIVIDUALI</a:t>
            </a:r>
            <a:r>
              <a:rPr lang="it-IT" dirty="0"/>
              <a:t>:</a:t>
            </a:r>
          </a:p>
          <a:p>
            <a:pPr algn="just"/>
            <a:r>
              <a:rPr lang="it-IT" sz="1400" dirty="0">
                <a:latin typeface="Amazing Grotesk" pitchFamily="2" charset="0"/>
              </a:rPr>
              <a:t>Il modello «Verifica dinamica </a:t>
            </a:r>
            <a:r>
              <a:rPr lang="it-IT" sz="1400" dirty="0" smtClean="0">
                <a:latin typeface="Amazing Grotesk" pitchFamily="2" charset="0"/>
              </a:rPr>
              <a:t>requisiti spedizionieri» </a:t>
            </a:r>
            <a:r>
              <a:rPr lang="it-IT" sz="1400" dirty="0">
                <a:latin typeface="Amazing Grotesk" pitchFamily="2" charset="0"/>
              </a:rPr>
              <a:t>deve essere compilato e sottoscritto con firma digitale o con firma </a:t>
            </a:r>
            <a:r>
              <a:rPr lang="it-IT" sz="1400" dirty="0" smtClean="0">
                <a:latin typeface="Amazing Grotesk" pitchFamily="2" charset="0"/>
              </a:rPr>
              <a:t>autografa dal </a:t>
            </a:r>
            <a:r>
              <a:rPr lang="it-IT" sz="1400" dirty="0">
                <a:latin typeface="Amazing Grotesk" pitchFamily="2" charset="0"/>
              </a:rPr>
              <a:t>titolare </a:t>
            </a:r>
            <a:r>
              <a:rPr lang="it-IT" sz="1400" dirty="0" smtClean="0">
                <a:latin typeface="Amazing Grotesk" pitchFamily="2" charset="0"/>
              </a:rPr>
              <a:t>dell’impresa.</a:t>
            </a:r>
          </a:p>
          <a:p>
            <a:pPr algn="just"/>
            <a:endParaRPr lang="it-IT" sz="1400" dirty="0" smtClean="0">
              <a:latin typeface="Amazing Grotesk" pitchFamily="2" charset="0"/>
            </a:endParaRPr>
          </a:p>
          <a:p>
            <a:pPr algn="just"/>
            <a:r>
              <a:rPr lang="it-IT" sz="1400" dirty="0" smtClean="0">
                <a:latin typeface="Amazing Grotesk" pitchFamily="2" charset="0"/>
              </a:rPr>
              <a:t>Il modello «Verifica dinamica dei requisiti spedizionieri </a:t>
            </a:r>
            <a:r>
              <a:rPr lang="it-IT" sz="1400" smtClean="0">
                <a:latin typeface="Amazing Grotesk" pitchFamily="2" charset="0"/>
              </a:rPr>
              <a:t>- Onorabilità</a:t>
            </a:r>
            <a:r>
              <a:rPr lang="it-IT" sz="1400" dirty="0" smtClean="0">
                <a:latin typeface="Amazing Grotesk" pitchFamily="2" charset="0"/>
              </a:rPr>
              <a:t>» </a:t>
            </a:r>
            <a:r>
              <a:rPr lang="it-IT" sz="1400" dirty="0">
                <a:latin typeface="Amazing Grotesk" pitchFamily="2" charset="0"/>
              </a:rPr>
              <a:t>deve essere compilato e sottoscritto con firma digitale o con firma autografa </a:t>
            </a:r>
            <a:r>
              <a:rPr lang="it-IT" sz="1400" dirty="0" smtClean="0">
                <a:latin typeface="Amazing Grotesk" pitchFamily="2" charset="0"/>
              </a:rPr>
              <a:t>da </a:t>
            </a:r>
            <a:r>
              <a:rPr lang="it-IT" sz="1400" dirty="0">
                <a:latin typeface="Amazing Grotesk" pitchFamily="2" charset="0"/>
              </a:rPr>
              <a:t>tutti i </a:t>
            </a:r>
            <a:r>
              <a:rPr lang="it-IT" sz="1400" dirty="0" smtClean="0">
                <a:latin typeface="Amazing Grotesk" pitchFamily="2" charset="0"/>
              </a:rPr>
              <a:t>responsabili tecnici </a:t>
            </a:r>
            <a:r>
              <a:rPr lang="it-IT" sz="1400" dirty="0">
                <a:latin typeface="Amazing Grotesk" pitchFamily="2" charset="0"/>
              </a:rPr>
              <a:t>che svolgono l’attività di </a:t>
            </a:r>
            <a:r>
              <a:rPr lang="it-IT" sz="1400" dirty="0" smtClean="0">
                <a:latin typeface="Amazing Grotesk" pitchFamily="2" charset="0"/>
              </a:rPr>
              <a:t>spedizioniere </a:t>
            </a:r>
            <a:r>
              <a:rPr lang="it-IT" sz="1400" dirty="0">
                <a:latin typeface="Amazing Grotesk" pitchFamily="2" charset="0"/>
              </a:rPr>
              <a:t>per conto dell’impresa.</a:t>
            </a:r>
          </a:p>
        </p:txBody>
      </p:sp>
      <p:sp>
        <p:nvSpPr>
          <p:cNvPr id="6" name="Rettangolo 5"/>
          <p:cNvSpPr/>
          <p:nvPr/>
        </p:nvSpPr>
        <p:spPr>
          <a:xfrm>
            <a:off x="4261448" y="2629300"/>
            <a:ext cx="4425351" cy="4101123"/>
          </a:xfrm>
          <a:prstGeom prst="rect">
            <a:avLst/>
          </a:prstGeom>
        </p:spPr>
        <p:txBody>
          <a:bodyPr wrap="square">
            <a:spAutoFit/>
          </a:bodyPr>
          <a:lstStyle/>
          <a:p>
            <a:r>
              <a:rPr lang="it-IT" b="1" dirty="0"/>
              <a:t>SOCIETA’</a:t>
            </a:r>
            <a:r>
              <a:rPr lang="it-IT" dirty="0"/>
              <a:t>:</a:t>
            </a:r>
          </a:p>
          <a:p>
            <a:pPr algn="just"/>
            <a:r>
              <a:rPr lang="it-IT" sz="1100" dirty="0" smtClean="0">
                <a:latin typeface="Amazing Grotesk" pitchFamily="2" charset="0"/>
              </a:rPr>
              <a:t>Il </a:t>
            </a:r>
            <a:r>
              <a:rPr lang="it-IT" sz="1100" dirty="0">
                <a:latin typeface="Amazing Grotesk" pitchFamily="2" charset="0"/>
              </a:rPr>
              <a:t>modello </a:t>
            </a:r>
            <a:r>
              <a:rPr lang="it-IT" sz="1100" dirty="0" smtClean="0">
                <a:latin typeface="Amazing Grotesk" pitchFamily="2" charset="0"/>
              </a:rPr>
              <a:t>«</a:t>
            </a:r>
            <a:r>
              <a:rPr lang="it-IT" sz="1100" dirty="0">
                <a:latin typeface="Amazing Grotesk" pitchFamily="2" charset="0"/>
              </a:rPr>
              <a:t>Verifica dinamica requisiti spedizionieri</a:t>
            </a:r>
            <a:r>
              <a:rPr lang="it-IT" sz="1100" dirty="0" smtClean="0">
                <a:latin typeface="Amazing Grotesk" pitchFamily="2" charset="0"/>
              </a:rPr>
              <a:t>» </a:t>
            </a:r>
            <a:r>
              <a:rPr lang="it-IT" sz="1100" dirty="0">
                <a:latin typeface="Amazing Grotesk" pitchFamily="2" charset="0"/>
              </a:rPr>
              <a:t>deve essere compilato e sottoscritto con firma digitale o </a:t>
            </a:r>
            <a:r>
              <a:rPr lang="it-IT" sz="1100" dirty="0" smtClean="0">
                <a:latin typeface="Amazing Grotesk" pitchFamily="2" charset="0"/>
              </a:rPr>
              <a:t>autografa da </a:t>
            </a:r>
            <a:r>
              <a:rPr lang="it-IT" sz="1100" dirty="0">
                <a:latin typeface="Amazing Grotesk" pitchFamily="2" charset="0"/>
              </a:rPr>
              <a:t>ogni legale rappresentante della </a:t>
            </a:r>
            <a:r>
              <a:rPr lang="it-IT" sz="1100" dirty="0" smtClean="0">
                <a:latin typeface="Amazing Grotesk" pitchFamily="2" charset="0"/>
              </a:rPr>
              <a:t>società. </a:t>
            </a:r>
            <a:endParaRPr lang="it-IT" sz="1100" dirty="0">
              <a:latin typeface="Amazing Grotesk" pitchFamily="2" charset="0"/>
            </a:endParaRPr>
          </a:p>
          <a:p>
            <a:pPr algn="just"/>
            <a:endParaRPr lang="it-IT" sz="1100" dirty="0" smtClean="0">
              <a:latin typeface="Amazing Grotesk" pitchFamily="2" charset="0"/>
            </a:endParaRPr>
          </a:p>
          <a:p>
            <a:pPr algn="just"/>
            <a:r>
              <a:rPr lang="it-IT" sz="1100" dirty="0" smtClean="0">
                <a:latin typeface="Amazing Grotesk" pitchFamily="2" charset="0"/>
              </a:rPr>
              <a:t>Il </a:t>
            </a:r>
            <a:r>
              <a:rPr lang="it-IT" sz="1100" dirty="0">
                <a:latin typeface="Amazing Grotesk" pitchFamily="2" charset="0"/>
              </a:rPr>
              <a:t>modello «Verifica dinamica requisiti </a:t>
            </a:r>
            <a:r>
              <a:rPr lang="it-IT" sz="1100" dirty="0" smtClean="0">
                <a:latin typeface="Amazing Grotesk" pitchFamily="2" charset="0"/>
              </a:rPr>
              <a:t>spedizionieri - Onorabilità» deve </a:t>
            </a:r>
            <a:r>
              <a:rPr lang="it-IT" sz="1100" dirty="0">
                <a:latin typeface="Amazing Grotesk" pitchFamily="2" charset="0"/>
              </a:rPr>
              <a:t>essere compilato e sottoscritto con firma digitale o con firma autografa </a:t>
            </a:r>
            <a:r>
              <a:rPr lang="it-IT" sz="1100" dirty="0" smtClean="0">
                <a:latin typeface="Amazing Grotesk" pitchFamily="2" charset="0"/>
              </a:rPr>
              <a:t> da </a:t>
            </a:r>
            <a:r>
              <a:rPr lang="it-IT" sz="1100" dirty="0">
                <a:latin typeface="Amazing Grotesk" pitchFamily="2" charset="0"/>
              </a:rPr>
              <a:t>tutti </a:t>
            </a:r>
            <a:r>
              <a:rPr lang="it-IT" sz="1100" dirty="0" smtClean="0">
                <a:latin typeface="Amazing Grotesk" pitchFamily="2" charset="0"/>
              </a:rPr>
              <a:t>i legali rappresentanti diversi dal firmatario del </a:t>
            </a:r>
            <a:r>
              <a:rPr lang="it-IT" sz="1100" dirty="0">
                <a:latin typeface="Amazing Grotesk" pitchFamily="2" charset="0"/>
              </a:rPr>
              <a:t>modello «Verifica dinamica requisiti spedizionieri</a:t>
            </a:r>
            <a:r>
              <a:rPr lang="it-IT" sz="1100" dirty="0" smtClean="0">
                <a:latin typeface="Amazing Grotesk" pitchFamily="2" charset="0"/>
              </a:rPr>
              <a:t>» e da eventuali responsabili tecnici </a:t>
            </a:r>
            <a:r>
              <a:rPr lang="it-IT" sz="1100" dirty="0">
                <a:latin typeface="Amazing Grotesk" pitchFamily="2" charset="0"/>
              </a:rPr>
              <a:t>che svolgono l’attività di </a:t>
            </a:r>
            <a:r>
              <a:rPr lang="it-IT" sz="1100" dirty="0" smtClean="0">
                <a:latin typeface="Amazing Grotesk" pitchFamily="2" charset="0"/>
              </a:rPr>
              <a:t>spedizioniere per </a:t>
            </a:r>
            <a:r>
              <a:rPr lang="it-IT" sz="1100" dirty="0">
                <a:latin typeface="Amazing Grotesk" pitchFamily="2" charset="0"/>
              </a:rPr>
              <a:t>conto dell’impresa.</a:t>
            </a:r>
          </a:p>
          <a:p>
            <a:pPr algn="just"/>
            <a:endParaRPr lang="it-IT" sz="1100" dirty="0" smtClean="0">
              <a:latin typeface="Amazing Grotesk" pitchFamily="2" charset="0"/>
            </a:endParaRPr>
          </a:p>
          <a:p>
            <a:pPr algn="just"/>
            <a:r>
              <a:rPr lang="it-IT" sz="1100" dirty="0" smtClean="0">
                <a:latin typeface="Amazing Grotesk" pitchFamily="2" charset="0"/>
              </a:rPr>
              <a:t>I </a:t>
            </a:r>
            <a:r>
              <a:rPr lang="it-IT" sz="1100" dirty="0">
                <a:latin typeface="Amazing Grotesk" pitchFamily="2" charset="0"/>
              </a:rPr>
              <a:t>soggetti all’interno dell’impresa, diversi </a:t>
            </a:r>
            <a:r>
              <a:rPr lang="it-IT" sz="1100" dirty="0" smtClean="0">
                <a:latin typeface="Amazing Grotesk" pitchFamily="2" charset="0"/>
              </a:rPr>
              <a:t>da quelli di </a:t>
            </a:r>
            <a:r>
              <a:rPr lang="it-IT" sz="1100" dirty="0">
                <a:latin typeface="Amazing Grotesk" pitchFamily="2" charset="0"/>
              </a:rPr>
              <a:t>cui sopra, non esercenti attività di </a:t>
            </a:r>
            <a:r>
              <a:rPr lang="it-IT" sz="1100" dirty="0" smtClean="0">
                <a:latin typeface="Amazing Grotesk" pitchFamily="2" charset="0"/>
              </a:rPr>
              <a:t>spedizioniere </a:t>
            </a:r>
            <a:r>
              <a:rPr lang="it-IT" sz="1100" dirty="0">
                <a:latin typeface="Amazing Grotesk" pitchFamily="2" charset="0"/>
              </a:rPr>
              <a:t>ma tenuti a dichiarare il possesso dei requisiti morali ai sensi della normativa antimafia (</a:t>
            </a:r>
            <a:r>
              <a:rPr lang="it-IT" sz="1100" dirty="0" smtClean="0">
                <a:latin typeface="Amazing Grotesk" pitchFamily="2" charset="0"/>
              </a:rPr>
              <a:t>vedi elenco: </a:t>
            </a:r>
            <a:r>
              <a:rPr lang="it-IT" sz="1100" dirty="0">
                <a:latin typeface="Amazing Grotesk" pitchFamily="2" charset="0"/>
                <a:hlinkClick r:id="rId2"/>
              </a:rPr>
              <a:t>https://</a:t>
            </a:r>
            <a:r>
              <a:rPr lang="it-IT" sz="1100" dirty="0" smtClean="0">
                <a:latin typeface="Amazing Grotesk" pitchFamily="2" charset="0"/>
                <a:hlinkClick r:id="rId2"/>
              </a:rPr>
              <a:t>www.tn.camcom.it/sites/default/files/uploads/documents/17SoggettiTenutiASottoscrivereLaDichiarazioneSostitutivaAntimafia_2.pdf</a:t>
            </a:r>
            <a:r>
              <a:rPr lang="it-IT" sz="1100" dirty="0" smtClean="0">
                <a:latin typeface="Amazing Grotesk" pitchFamily="2" charset="0"/>
              </a:rPr>
              <a:t>) </a:t>
            </a:r>
            <a:r>
              <a:rPr lang="it-IT" sz="1100" dirty="0">
                <a:latin typeface="Amazing Grotesk" pitchFamily="2" charset="0"/>
              </a:rPr>
              <a:t>dovranno compilare il modello «Verifica dinamica requisiti spedizionieri - Antimafia</a:t>
            </a:r>
            <a:r>
              <a:rPr lang="it-IT" sz="1100" dirty="0" smtClean="0">
                <a:latin typeface="Amazing Grotesk" pitchFamily="2" charset="0"/>
              </a:rPr>
              <a:t>» e/o «Verifica </a:t>
            </a:r>
            <a:r>
              <a:rPr lang="it-IT" sz="1100" dirty="0">
                <a:latin typeface="Amazing Grotesk" pitchFamily="2" charset="0"/>
              </a:rPr>
              <a:t>dinamica requisiti spedizionieri </a:t>
            </a:r>
            <a:r>
              <a:rPr lang="it-IT" sz="1100" dirty="0" smtClean="0">
                <a:latin typeface="Amazing Grotesk" pitchFamily="2" charset="0"/>
              </a:rPr>
              <a:t>– Antimafia Persona Giuridica» </a:t>
            </a:r>
            <a:r>
              <a:rPr lang="it-IT" sz="1100" dirty="0">
                <a:latin typeface="Amazing Grotesk" pitchFamily="2" charset="0"/>
              </a:rPr>
              <a:t>da firmare digitalmente o con firma autografa.</a:t>
            </a:r>
          </a:p>
          <a:p>
            <a:endParaRPr lang="it-IT" sz="1150" dirty="0">
              <a:latin typeface="Amazing Grotesk" pitchFamily="2" charset="0"/>
            </a:endParaRPr>
          </a:p>
        </p:txBody>
      </p:sp>
      <p:sp>
        <p:nvSpPr>
          <p:cNvPr id="10" name="Titolo 2"/>
          <p:cNvSpPr txBox="1">
            <a:spLocks/>
          </p:cNvSpPr>
          <p:nvPr/>
        </p:nvSpPr>
        <p:spPr>
          <a:xfrm>
            <a:off x="1690687" y="1285336"/>
            <a:ext cx="5778503" cy="1175289"/>
          </a:xfrm>
          <a:prstGeom prst="rect">
            <a:avLst/>
          </a:prstGeom>
        </p:spPr>
        <p:txBody>
          <a:bodyPr vert="horz" lIns="0" tIns="0" rIns="0" bIns="0" rtlCol="0" anchor="ctr">
            <a:normAutofit fontScale="70000" lnSpcReduction="20000"/>
          </a:bodyPr>
          <a:lstStyle>
            <a:lvl1pPr algn="l" defTabSz="457200" rtl="0" eaLnBrk="1" latinLnBrk="0" hangingPunct="1">
              <a:lnSpc>
                <a:spcPct val="90000"/>
              </a:lnSpc>
              <a:spcBef>
                <a:spcPct val="0"/>
              </a:spcBef>
              <a:buNone/>
              <a:defRPr sz="3200" b="0" i="0" kern="1200">
                <a:solidFill>
                  <a:srgbClr val="B1291C"/>
                </a:solidFill>
                <a:latin typeface="Amazing Grotesk Ultra"/>
                <a:ea typeface="+mj-ea"/>
                <a:cs typeface="Amazing Grotesk Ultra"/>
              </a:defRPr>
            </a:lvl1pPr>
          </a:lstStyle>
          <a:p>
            <a:pPr algn="ctr"/>
            <a:r>
              <a:rPr lang="it-IT" dirty="0" smtClean="0"/>
              <a:t>AVVERTENZE:</a:t>
            </a:r>
          </a:p>
          <a:p>
            <a:pPr algn="just"/>
            <a:endParaRPr lang="it-IT" dirty="0" smtClean="0"/>
          </a:p>
          <a:p>
            <a:pPr marL="457200" indent="-457200" algn="just">
              <a:spcAft>
                <a:spcPts val="400"/>
              </a:spcAft>
              <a:buFont typeface="Arial" panose="020B0604020202020204" pitchFamily="34" charset="0"/>
              <a:buChar char="•"/>
            </a:pPr>
            <a:r>
              <a:rPr lang="it-IT" sz="1600" dirty="0" smtClean="0">
                <a:solidFill>
                  <a:schemeClr val="tx1"/>
                </a:solidFill>
                <a:latin typeface="Amazing Grotesk" pitchFamily="2" charset="0"/>
              </a:rPr>
              <a:t>Imposta di bollo= Esente</a:t>
            </a:r>
          </a:p>
          <a:p>
            <a:pPr marL="457200" indent="-457200" algn="just">
              <a:spcAft>
                <a:spcPts val="400"/>
              </a:spcAft>
              <a:buFont typeface="Arial" panose="020B0604020202020204" pitchFamily="34" charset="0"/>
              <a:buChar char="•"/>
            </a:pPr>
            <a:r>
              <a:rPr lang="it-IT" sz="1600" dirty="0" smtClean="0">
                <a:solidFill>
                  <a:schemeClr val="tx1"/>
                </a:solidFill>
                <a:latin typeface="Amazing Grotesk" pitchFamily="2" charset="0"/>
              </a:rPr>
              <a:t>Diritti di segreteria= 18,00 euro</a:t>
            </a:r>
          </a:p>
          <a:p>
            <a:pPr marL="457200" indent="-457200" algn="just">
              <a:spcAft>
                <a:spcPts val="400"/>
              </a:spcAft>
              <a:buFont typeface="Arial" panose="020B0604020202020204" pitchFamily="34" charset="0"/>
              <a:buChar char="•"/>
            </a:pPr>
            <a:r>
              <a:rPr lang="it-IT" sz="1600" dirty="0" smtClean="0">
                <a:solidFill>
                  <a:schemeClr val="tx1"/>
                </a:solidFill>
                <a:latin typeface="Amazing Grotesk" pitchFamily="2" charset="0"/>
              </a:rPr>
              <a:t>Codice= C 47</a:t>
            </a:r>
          </a:p>
          <a:p>
            <a:pPr marL="457200" indent="-457200" algn="just">
              <a:spcAft>
                <a:spcPts val="400"/>
              </a:spcAft>
              <a:buFont typeface="Arial" panose="020B0604020202020204" pitchFamily="34" charset="0"/>
              <a:buChar char="•"/>
            </a:pPr>
            <a:r>
              <a:rPr lang="it-IT" sz="1600" dirty="0" smtClean="0">
                <a:solidFill>
                  <a:schemeClr val="tx1"/>
                </a:solidFill>
                <a:latin typeface="Amazing Grotesk" pitchFamily="2" charset="0"/>
              </a:rPr>
              <a:t>Allegati= in formato PDF/A</a:t>
            </a:r>
            <a:endParaRPr lang="it-IT" sz="1600" dirty="0">
              <a:solidFill>
                <a:schemeClr val="tx1"/>
              </a:solidFill>
              <a:latin typeface="Amazing Grotesk" pitchFamily="2" charset="0"/>
            </a:endParaRPr>
          </a:p>
        </p:txBody>
      </p:sp>
      <p:pic>
        <p:nvPicPr>
          <p:cNvPr id="11" name="Immagine 10"/>
          <p:cNvPicPr>
            <a:picLocks noChangeAspect="1"/>
          </p:cNvPicPr>
          <p:nvPr/>
        </p:nvPicPr>
        <p:blipFill>
          <a:blip r:embed="rId3"/>
          <a:stretch>
            <a:fillRect/>
          </a:stretch>
        </p:blipFill>
        <p:spPr>
          <a:xfrm>
            <a:off x="7469190" y="332817"/>
            <a:ext cx="925535" cy="902682"/>
          </a:xfrm>
          <a:prstGeom prst="rect">
            <a:avLst/>
          </a:prstGeom>
        </p:spPr>
      </p:pic>
    </p:spTree>
    <p:extLst>
      <p:ext uri="{BB962C8B-B14F-4D97-AF65-F5344CB8AC3E}">
        <p14:creationId xmlns:p14="http://schemas.microsoft.com/office/powerpoint/2010/main" val="122115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7938" y="0"/>
            <a:ext cx="9151938" cy="6858000"/>
            <a:chOff x="-7938" y="0"/>
            <a:chExt cx="9151938" cy="6858000"/>
          </a:xfrm>
        </p:grpSpPr>
        <p:sp>
          <p:nvSpPr>
            <p:cNvPr id="7" name="Rettangolo 6"/>
            <p:cNvSpPr/>
            <p:nvPr/>
          </p:nvSpPr>
          <p:spPr>
            <a:xfrm>
              <a:off x="-7938" y="0"/>
              <a:ext cx="915193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pic>
          <p:nvPicPr>
            <p:cNvPr id="2" name="Immagine 1"/>
            <p:cNvPicPr>
              <a:picLocks noChangeAspect="1"/>
            </p:cNvPicPr>
            <p:nvPr/>
          </p:nvPicPr>
          <p:blipFill>
            <a:blip r:embed="rId2"/>
            <a:stretch>
              <a:fillRect/>
            </a:stretch>
          </p:blipFill>
          <p:spPr>
            <a:xfrm>
              <a:off x="342900" y="355600"/>
              <a:ext cx="8445500" cy="6134100"/>
            </a:xfrm>
            <a:prstGeom prst="rect">
              <a:avLst/>
            </a:prstGeom>
          </p:spPr>
        </p:pic>
      </p:grpSp>
      <p:sp>
        <p:nvSpPr>
          <p:cNvPr id="5" name="CasellaDiTesto 4"/>
          <p:cNvSpPr txBox="1"/>
          <p:nvPr/>
        </p:nvSpPr>
        <p:spPr>
          <a:xfrm>
            <a:off x="3403600" y="2706469"/>
            <a:ext cx="2326640" cy="707886"/>
          </a:xfrm>
          <a:prstGeom prst="rect">
            <a:avLst/>
          </a:prstGeom>
          <a:noFill/>
        </p:spPr>
        <p:txBody>
          <a:bodyPr wrap="square" rtlCol="0">
            <a:spAutoFit/>
          </a:bodyPr>
          <a:lstStyle/>
          <a:p>
            <a:pPr algn="ctr"/>
            <a:r>
              <a:rPr lang="it-IT" sz="6000" b="1" baseline="30000" dirty="0" smtClean="0">
                <a:solidFill>
                  <a:schemeClr val="bg1"/>
                </a:solidFill>
                <a:latin typeface="Amazing Grotesk"/>
                <a:cs typeface="Amazing Grotesk"/>
              </a:rPr>
              <a:t>GRAZIE</a:t>
            </a:r>
            <a:endParaRPr lang="it-IT" sz="6000" b="1" i="1" baseline="30000" dirty="0">
              <a:solidFill>
                <a:schemeClr val="bg1"/>
              </a:solidFill>
              <a:latin typeface="Amazing Grotesk"/>
              <a:cs typeface="Amazing Grotesk"/>
            </a:endParaRPr>
          </a:p>
        </p:txBody>
      </p:sp>
    </p:spTree>
    <p:extLst>
      <p:ext uri="{BB962C8B-B14F-4D97-AF65-F5344CB8AC3E}">
        <p14:creationId xmlns:p14="http://schemas.microsoft.com/office/powerpoint/2010/main" val="148887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7938" y="-13467"/>
            <a:ext cx="9151938" cy="6858000"/>
            <a:chOff x="-7938" y="0"/>
            <a:chExt cx="9151938" cy="6858000"/>
          </a:xfrm>
        </p:grpSpPr>
        <p:sp>
          <p:nvSpPr>
            <p:cNvPr id="7" name="Rettangolo 6"/>
            <p:cNvSpPr/>
            <p:nvPr/>
          </p:nvSpPr>
          <p:spPr>
            <a:xfrm>
              <a:off x="-7938" y="0"/>
              <a:ext cx="915193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pic>
          <p:nvPicPr>
            <p:cNvPr id="2" name="Immagine 1"/>
            <p:cNvPicPr>
              <a:picLocks noChangeAspect="1"/>
            </p:cNvPicPr>
            <p:nvPr/>
          </p:nvPicPr>
          <p:blipFill>
            <a:blip r:embed="rId2"/>
            <a:stretch>
              <a:fillRect/>
            </a:stretch>
          </p:blipFill>
          <p:spPr>
            <a:xfrm>
              <a:off x="342900" y="355600"/>
              <a:ext cx="8445500" cy="6134100"/>
            </a:xfrm>
            <a:prstGeom prst="rect">
              <a:avLst/>
            </a:prstGeom>
          </p:spPr>
        </p:pic>
      </p:grpSp>
      <p:cxnSp>
        <p:nvCxnSpPr>
          <p:cNvPr id="14" name="Connettore 1 13"/>
          <p:cNvCxnSpPr/>
          <p:nvPr/>
        </p:nvCxnSpPr>
        <p:spPr>
          <a:xfrm flipH="1">
            <a:off x="1951566" y="3040065"/>
            <a:ext cx="52959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asellaDiTesto 2"/>
          <p:cNvSpPr txBox="1"/>
          <p:nvPr/>
        </p:nvSpPr>
        <p:spPr>
          <a:xfrm>
            <a:off x="-2123440" y="406400"/>
            <a:ext cx="184666" cy="369332"/>
          </a:xfrm>
          <a:prstGeom prst="rect">
            <a:avLst/>
          </a:prstGeom>
          <a:noFill/>
        </p:spPr>
        <p:txBody>
          <a:bodyPr wrap="none" rtlCol="0">
            <a:spAutoFit/>
          </a:bodyPr>
          <a:lstStyle/>
          <a:p>
            <a:endParaRPr lang="it-IT" dirty="0"/>
          </a:p>
        </p:txBody>
      </p:sp>
      <p:sp>
        <p:nvSpPr>
          <p:cNvPr id="5" name="CasellaDiTesto 4"/>
          <p:cNvSpPr txBox="1"/>
          <p:nvPr/>
        </p:nvSpPr>
        <p:spPr>
          <a:xfrm>
            <a:off x="724618" y="1336168"/>
            <a:ext cx="7634377" cy="2308324"/>
          </a:xfrm>
          <a:prstGeom prst="rect">
            <a:avLst/>
          </a:prstGeom>
          <a:noFill/>
        </p:spPr>
        <p:txBody>
          <a:bodyPr wrap="square" rtlCol="0">
            <a:spAutoFit/>
          </a:bodyPr>
          <a:lstStyle/>
          <a:p>
            <a:pPr algn="ctr"/>
            <a:r>
              <a:rPr lang="it-IT" sz="3600" b="1" dirty="0"/>
              <a:t>VERIFICA DINAMICA DEI REQUISITI </a:t>
            </a:r>
            <a:r>
              <a:rPr lang="it-IT" sz="3600" b="1" dirty="0" smtClean="0"/>
              <a:t>PER L’ESERCIZIO DELL’ATTIVITA’ DI SPEDIZIONIERE</a:t>
            </a:r>
          </a:p>
          <a:p>
            <a:pPr algn="ctr"/>
            <a:endParaRPr lang="it-IT" sz="3600" b="1" dirty="0">
              <a:solidFill>
                <a:schemeClr val="bg1"/>
              </a:solidFill>
              <a:latin typeface="Amazing Grotesk" pitchFamily="2" charset="0"/>
            </a:endParaRPr>
          </a:p>
        </p:txBody>
      </p:sp>
    </p:spTree>
    <p:extLst>
      <p:ext uri="{BB962C8B-B14F-4D97-AF65-F5344CB8AC3E}">
        <p14:creationId xmlns:p14="http://schemas.microsoft.com/office/powerpoint/2010/main" val="341587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lgn="just"/>
            <a:r>
              <a:rPr lang="it-IT" sz="1600" dirty="0">
                <a:solidFill>
                  <a:schemeClr val="tx1"/>
                </a:solidFill>
              </a:rPr>
              <a:t>L’Ufficio </a:t>
            </a:r>
            <a:r>
              <a:rPr lang="it-IT" sz="1600" dirty="0" smtClean="0">
                <a:solidFill>
                  <a:schemeClr val="tx1"/>
                </a:solidFill>
              </a:rPr>
              <a:t>Registro delle </a:t>
            </a:r>
            <a:r>
              <a:rPr lang="it-IT" sz="1600" dirty="0">
                <a:solidFill>
                  <a:schemeClr val="tx1"/>
                </a:solidFill>
              </a:rPr>
              <a:t>Imprese è tenuto a verificare almeno una volta ogni </a:t>
            </a:r>
            <a:r>
              <a:rPr lang="it-IT" sz="1600" dirty="0" smtClean="0">
                <a:solidFill>
                  <a:schemeClr val="tx1"/>
                </a:solidFill>
              </a:rPr>
              <a:t>quattro anni </a:t>
            </a:r>
            <a:r>
              <a:rPr lang="it-IT" sz="1600" dirty="0">
                <a:solidFill>
                  <a:schemeClr val="tx1"/>
                </a:solidFill>
              </a:rPr>
              <a:t>dalla presentazione della Scia, la permanenza dei requisiti previsti dalla legge </a:t>
            </a:r>
            <a:r>
              <a:rPr lang="it-IT" sz="1600" dirty="0" smtClean="0">
                <a:solidFill>
                  <a:schemeClr val="tx1"/>
                </a:solidFill>
              </a:rPr>
              <a:t>14 novembre 1941 n. 1442 per l’esercizio dell’attività </a:t>
            </a:r>
            <a:r>
              <a:rPr lang="it-IT" sz="1600" dirty="0">
                <a:solidFill>
                  <a:schemeClr val="tx1"/>
                </a:solidFill>
              </a:rPr>
              <a:t>di </a:t>
            </a:r>
            <a:r>
              <a:rPr lang="it-IT" sz="1600" dirty="0" smtClean="0">
                <a:solidFill>
                  <a:schemeClr val="tx1"/>
                </a:solidFill>
              </a:rPr>
              <a:t>spedizioniere (DM </a:t>
            </a:r>
            <a:r>
              <a:rPr lang="it-IT" sz="1600" dirty="0">
                <a:solidFill>
                  <a:schemeClr val="tx1"/>
                </a:solidFill>
              </a:rPr>
              <a:t>26/10/2011 </a:t>
            </a:r>
            <a:r>
              <a:rPr lang="it-IT" sz="1600" dirty="0" smtClean="0">
                <a:solidFill>
                  <a:schemeClr val="tx1"/>
                </a:solidFill>
              </a:rPr>
              <a:t>art</a:t>
            </a:r>
            <a:r>
              <a:rPr lang="it-IT" sz="1600" dirty="0">
                <a:solidFill>
                  <a:schemeClr val="tx1"/>
                </a:solidFill>
              </a:rPr>
              <a:t>. </a:t>
            </a:r>
            <a:r>
              <a:rPr lang="it-IT" sz="1600" dirty="0" smtClean="0">
                <a:solidFill>
                  <a:schemeClr val="tx1"/>
                </a:solidFill>
              </a:rPr>
              <a:t>6).</a:t>
            </a:r>
            <a:endParaRPr lang="it-IT" sz="1600" dirty="0">
              <a:solidFill>
                <a:schemeClr val="tx1"/>
              </a:solidFill>
            </a:endParaRPr>
          </a:p>
          <a:p>
            <a:endParaRPr lang="it-IT" sz="2400" dirty="0"/>
          </a:p>
        </p:txBody>
      </p:sp>
      <p:sp>
        <p:nvSpPr>
          <p:cNvPr id="3" name="Titolo 2"/>
          <p:cNvSpPr>
            <a:spLocks noGrp="1"/>
          </p:cNvSpPr>
          <p:nvPr>
            <p:ph type="title"/>
          </p:nvPr>
        </p:nvSpPr>
        <p:spPr/>
        <p:txBody>
          <a:bodyPr>
            <a:normAutofit fontScale="90000"/>
          </a:bodyPr>
          <a:lstStyle/>
          <a:p>
            <a:r>
              <a:rPr lang="it-IT" u="sng" dirty="0" smtClean="0"/>
              <a:t/>
            </a:r>
            <a:br>
              <a:rPr lang="it-IT" u="sng" dirty="0" smtClean="0"/>
            </a:br>
            <a:r>
              <a:rPr lang="it-IT" dirty="0" smtClean="0"/>
              <a:t>Perché</a:t>
            </a:r>
            <a:r>
              <a:rPr lang="it-IT" dirty="0"/>
              <a:t>:</a:t>
            </a:r>
            <a:br>
              <a:rPr lang="it-IT" dirty="0"/>
            </a:br>
            <a:endParaRPr lang="it-IT" dirty="0"/>
          </a:p>
        </p:txBody>
      </p:sp>
      <p:sp>
        <p:nvSpPr>
          <p:cNvPr id="4" name="CasellaDiTesto 3"/>
          <p:cNvSpPr txBox="1"/>
          <p:nvPr/>
        </p:nvSpPr>
        <p:spPr>
          <a:xfrm>
            <a:off x="642938" y="369888"/>
            <a:ext cx="2095500" cy="215444"/>
          </a:xfrm>
          <a:prstGeom prst="rect">
            <a:avLst/>
          </a:prstGeom>
          <a:noFill/>
        </p:spPr>
        <p:txBody>
          <a:bodyPr wrap="square" lIns="0" tIns="0" rIns="0" bIns="0" rtlCol="0">
            <a:spAutoFit/>
          </a:bodyPr>
          <a:lstStyle/>
          <a:p>
            <a:r>
              <a:rPr lang="it-IT" sz="1400" dirty="0" smtClean="0">
                <a:solidFill>
                  <a:schemeClr val="bg1"/>
                </a:solidFill>
                <a:latin typeface="Amazing Grotesk"/>
                <a:cs typeface="Amazing Grotesk"/>
              </a:rPr>
              <a:t>VERIFICA DINAMICA</a:t>
            </a:r>
          </a:p>
        </p:txBody>
      </p:sp>
      <p:pic>
        <p:nvPicPr>
          <p:cNvPr id="5" name="Immagine 4"/>
          <p:cNvPicPr>
            <a:picLocks noChangeAspect="1"/>
          </p:cNvPicPr>
          <p:nvPr/>
        </p:nvPicPr>
        <p:blipFill>
          <a:blip r:embed="rId2"/>
          <a:stretch>
            <a:fillRect/>
          </a:stretch>
        </p:blipFill>
        <p:spPr>
          <a:xfrm>
            <a:off x="7469190" y="332817"/>
            <a:ext cx="925535" cy="902682"/>
          </a:xfrm>
          <a:prstGeom prst="rect">
            <a:avLst/>
          </a:prstGeom>
        </p:spPr>
      </p:pic>
    </p:spTree>
    <p:extLst>
      <p:ext uri="{BB962C8B-B14F-4D97-AF65-F5344CB8AC3E}">
        <p14:creationId xmlns:p14="http://schemas.microsoft.com/office/powerpoint/2010/main" val="310392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marL="285750" lvl="0" indent="-285750" algn="just">
              <a:buFont typeface="Arial" panose="020B0604020202020204" pitchFamily="34" charset="0"/>
              <a:buChar char="•"/>
            </a:pPr>
            <a:r>
              <a:rPr lang="it-IT" sz="1600" dirty="0">
                <a:solidFill>
                  <a:schemeClr val="tx1"/>
                </a:solidFill>
              </a:rPr>
              <a:t>ditte individuali;</a:t>
            </a:r>
          </a:p>
          <a:p>
            <a:pPr marL="285750" lvl="0" indent="-285750" algn="just">
              <a:buFont typeface="Arial" panose="020B0604020202020204" pitchFamily="34" charset="0"/>
              <a:buChar char="•"/>
            </a:pPr>
            <a:r>
              <a:rPr lang="it-IT" sz="1600" dirty="0">
                <a:solidFill>
                  <a:schemeClr val="tx1"/>
                </a:solidFill>
              </a:rPr>
              <a:t>società;</a:t>
            </a:r>
          </a:p>
          <a:p>
            <a:pPr marL="285750" lvl="0" indent="-285750" algn="just">
              <a:buFont typeface="Arial" panose="020B0604020202020204" pitchFamily="34" charset="0"/>
              <a:buChar char="•"/>
            </a:pPr>
            <a:r>
              <a:rPr lang="it-IT" sz="1600" dirty="0" smtClean="0">
                <a:solidFill>
                  <a:schemeClr val="tx1"/>
                </a:solidFill>
              </a:rPr>
              <a:t>responsabili tecnici che svolgono l’attività di spedizioniere.</a:t>
            </a:r>
            <a:endParaRPr lang="it-IT" sz="1600" dirty="0">
              <a:solidFill>
                <a:schemeClr val="tx1"/>
              </a:solidFill>
            </a:endParaRPr>
          </a:p>
          <a:p>
            <a:pPr marL="285750" lvl="0" indent="-285750" algn="just">
              <a:buFont typeface="Arial" panose="020B0604020202020204" pitchFamily="34" charset="0"/>
              <a:buChar char="•"/>
            </a:pPr>
            <a:endParaRPr lang="it-IT" sz="1600" dirty="0">
              <a:solidFill>
                <a:schemeClr val="tx1"/>
              </a:solidFill>
            </a:endParaRPr>
          </a:p>
          <a:p>
            <a:pPr algn="just"/>
            <a:r>
              <a:rPr lang="it-IT" sz="1600" dirty="0">
                <a:solidFill>
                  <a:schemeClr val="tx1"/>
                </a:solidFill>
              </a:rPr>
              <a:t>Alle </a:t>
            </a:r>
            <a:r>
              <a:rPr lang="it-IT" sz="1600" dirty="0" smtClean="0">
                <a:solidFill>
                  <a:schemeClr val="tx1"/>
                </a:solidFill>
              </a:rPr>
              <a:t>imprese e ai soggetti interessati verrà </a:t>
            </a:r>
            <a:r>
              <a:rPr lang="it-IT" sz="1600" dirty="0">
                <a:solidFill>
                  <a:schemeClr val="tx1"/>
                </a:solidFill>
              </a:rPr>
              <a:t>inviata apposita comunicazione di avvio del procedimento di verifica tramite PEC o, per coloro che sono sprovvisti di PEC, tramite lettera raccomandata.</a:t>
            </a:r>
          </a:p>
          <a:p>
            <a:endParaRPr lang="it-IT" sz="2400" dirty="0"/>
          </a:p>
        </p:txBody>
      </p:sp>
      <p:sp>
        <p:nvSpPr>
          <p:cNvPr id="3" name="Titolo 2"/>
          <p:cNvSpPr>
            <a:spLocks noGrp="1"/>
          </p:cNvSpPr>
          <p:nvPr>
            <p:ph type="title"/>
          </p:nvPr>
        </p:nvSpPr>
        <p:spPr/>
        <p:txBody>
          <a:bodyPr>
            <a:normAutofit/>
          </a:bodyPr>
          <a:lstStyle/>
          <a:p>
            <a:r>
              <a:rPr lang="it-IT" sz="2900" b="1" dirty="0" smtClean="0">
                <a:latin typeface="Amazing Grotesk Ultra" panose="02000806020000020004" pitchFamily="2" charset="0"/>
              </a:rPr>
              <a:t>A </a:t>
            </a:r>
            <a:r>
              <a:rPr lang="it-IT" sz="2900" b="1" dirty="0">
                <a:latin typeface="Amazing Grotesk Ultra" panose="02000806020000020004" pitchFamily="2" charset="0"/>
              </a:rPr>
              <a:t>chi è </a:t>
            </a:r>
            <a:r>
              <a:rPr lang="it-IT" sz="2900" b="1" dirty="0">
                <a:latin typeface="Amazing Grotesk Ultra" panose="02000806020000020004" pitchFamily="2" charset="0"/>
                <a:cs typeface="Calibri" panose="020F0502020204030204" pitchFamily="34" charset="0"/>
              </a:rPr>
              <a:t>rivolta</a:t>
            </a:r>
            <a:r>
              <a:rPr lang="it-IT" sz="2900" dirty="0">
                <a:latin typeface="Amazing Grotesk" pitchFamily="2" charset="0"/>
              </a:rPr>
              <a:t>:</a:t>
            </a:r>
          </a:p>
        </p:txBody>
      </p:sp>
      <p:sp>
        <p:nvSpPr>
          <p:cNvPr id="4" name="CasellaDiTesto 3"/>
          <p:cNvSpPr txBox="1"/>
          <p:nvPr/>
        </p:nvSpPr>
        <p:spPr>
          <a:xfrm>
            <a:off x="642938" y="369888"/>
            <a:ext cx="2095500" cy="215444"/>
          </a:xfrm>
          <a:prstGeom prst="rect">
            <a:avLst/>
          </a:prstGeom>
          <a:noFill/>
        </p:spPr>
        <p:txBody>
          <a:bodyPr wrap="square" lIns="0" tIns="0" rIns="0" bIns="0" rtlCol="0">
            <a:spAutoFit/>
          </a:bodyPr>
          <a:lstStyle/>
          <a:p>
            <a:r>
              <a:rPr lang="it-IT" sz="1400" dirty="0" smtClean="0">
                <a:solidFill>
                  <a:schemeClr val="bg1"/>
                </a:solidFill>
                <a:latin typeface="Amazing Grotesk"/>
                <a:cs typeface="Amazing Grotesk"/>
              </a:rPr>
              <a:t>VERIFICA DINAMICA</a:t>
            </a:r>
            <a:endParaRPr lang="it-IT" sz="1400" dirty="0">
              <a:solidFill>
                <a:schemeClr val="bg1"/>
              </a:solidFill>
              <a:latin typeface="Amazing Grotesk"/>
              <a:cs typeface="Amazing Grotesk"/>
            </a:endParaRPr>
          </a:p>
        </p:txBody>
      </p:sp>
      <p:pic>
        <p:nvPicPr>
          <p:cNvPr id="6" name="Immagine 5"/>
          <p:cNvPicPr>
            <a:picLocks noChangeAspect="1"/>
          </p:cNvPicPr>
          <p:nvPr/>
        </p:nvPicPr>
        <p:blipFill>
          <a:blip r:embed="rId2"/>
          <a:stretch>
            <a:fillRect/>
          </a:stretch>
        </p:blipFill>
        <p:spPr>
          <a:xfrm>
            <a:off x="7469190" y="332817"/>
            <a:ext cx="925535" cy="902682"/>
          </a:xfrm>
          <a:prstGeom prst="rect">
            <a:avLst/>
          </a:prstGeom>
        </p:spPr>
      </p:pic>
    </p:spTree>
    <p:extLst>
      <p:ext uri="{BB962C8B-B14F-4D97-AF65-F5344CB8AC3E}">
        <p14:creationId xmlns:p14="http://schemas.microsoft.com/office/powerpoint/2010/main" val="339910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500996" y="2769078"/>
            <a:ext cx="5976730" cy="3717985"/>
          </a:xfrm>
        </p:spPr>
        <p:txBody>
          <a:bodyPr>
            <a:noAutofit/>
          </a:bodyPr>
          <a:lstStyle/>
          <a:p>
            <a:r>
              <a:rPr lang="it-IT" sz="1600" dirty="0">
                <a:solidFill>
                  <a:schemeClr val="tx1"/>
                </a:solidFill>
              </a:rPr>
              <a:t>Invio, entro 60 giorni, di una pratica telematica di Comunicazione Unica con allegati (codificati C 47):</a:t>
            </a:r>
          </a:p>
          <a:p>
            <a:pPr marL="285750" lvl="0" indent="-285750">
              <a:buFont typeface="Arial" panose="020B0604020202020204" pitchFamily="34" charset="0"/>
              <a:buChar char="•"/>
            </a:pPr>
            <a:r>
              <a:rPr lang="it-IT" sz="1600" dirty="0">
                <a:solidFill>
                  <a:schemeClr val="tx1"/>
                </a:solidFill>
              </a:rPr>
              <a:t>modello «Verifica dinamica </a:t>
            </a:r>
            <a:r>
              <a:rPr lang="it-IT" sz="1600" dirty="0" smtClean="0">
                <a:solidFill>
                  <a:schemeClr val="tx1"/>
                </a:solidFill>
              </a:rPr>
              <a:t>requisiti spedizionieri»;</a:t>
            </a:r>
          </a:p>
          <a:p>
            <a:pPr marL="285750" lvl="0" indent="-285750">
              <a:buFont typeface="Arial" panose="020B0604020202020204" pitchFamily="34" charset="0"/>
              <a:buChar char="•"/>
            </a:pPr>
            <a:r>
              <a:rPr lang="it-IT" sz="1600" dirty="0">
                <a:solidFill>
                  <a:schemeClr val="tx1"/>
                </a:solidFill>
              </a:rPr>
              <a:t>m</a:t>
            </a:r>
            <a:r>
              <a:rPr lang="it-IT" sz="1600" dirty="0" smtClean="0">
                <a:solidFill>
                  <a:schemeClr val="tx1"/>
                </a:solidFill>
              </a:rPr>
              <a:t>odello </a:t>
            </a:r>
            <a:r>
              <a:rPr lang="it-IT" sz="1600" dirty="0">
                <a:solidFill>
                  <a:schemeClr val="tx1"/>
                </a:solidFill>
              </a:rPr>
              <a:t>« </a:t>
            </a:r>
            <a:r>
              <a:rPr lang="it-IT" sz="1600" dirty="0" smtClean="0">
                <a:solidFill>
                  <a:schemeClr val="tx1"/>
                </a:solidFill>
              </a:rPr>
              <a:t>Verifica </a:t>
            </a:r>
            <a:r>
              <a:rPr lang="it-IT" sz="1600" dirty="0">
                <a:solidFill>
                  <a:schemeClr val="tx1"/>
                </a:solidFill>
              </a:rPr>
              <a:t>dinamica requisiti </a:t>
            </a:r>
            <a:r>
              <a:rPr lang="it-IT" sz="1600" dirty="0" smtClean="0">
                <a:solidFill>
                  <a:schemeClr val="tx1"/>
                </a:solidFill>
              </a:rPr>
              <a:t>spedizionieri– Onorabilità»;</a:t>
            </a:r>
          </a:p>
          <a:p>
            <a:pPr marL="285750" lvl="0" indent="-285750">
              <a:buFont typeface="Arial" panose="020B0604020202020204" pitchFamily="34" charset="0"/>
              <a:buChar char="•"/>
            </a:pPr>
            <a:r>
              <a:rPr lang="it-IT" sz="1600" dirty="0" smtClean="0">
                <a:solidFill>
                  <a:schemeClr val="tx1"/>
                </a:solidFill>
              </a:rPr>
              <a:t>modello </a:t>
            </a:r>
            <a:r>
              <a:rPr lang="it-IT" sz="1600" dirty="0">
                <a:solidFill>
                  <a:schemeClr val="tx1"/>
                </a:solidFill>
              </a:rPr>
              <a:t>«Verifica dinamica requisiti </a:t>
            </a:r>
            <a:r>
              <a:rPr lang="it-IT" sz="1600" dirty="0" smtClean="0">
                <a:solidFill>
                  <a:schemeClr val="tx1"/>
                </a:solidFill>
              </a:rPr>
              <a:t>spedizionieri- Antimafia» </a:t>
            </a:r>
            <a:r>
              <a:rPr lang="it-IT" sz="1600" dirty="0">
                <a:solidFill>
                  <a:schemeClr val="tx1"/>
                </a:solidFill>
              </a:rPr>
              <a:t>e/o modello «Verifica dinamica requisiti spedizionieri- </a:t>
            </a:r>
            <a:r>
              <a:rPr lang="it-IT" sz="1600" dirty="0" smtClean="0">
                <a:solidFill>
                  <a:schemeClr val="tx1"/>
                </a:solidFill>
              </a:rPr>
              <a:t>Antimafia Persona Giuridica» </a:t>
            </a:r>
            <a:r>
              <a:rPr lang="it-IT" sz="1600" dirty="0">
                <a:solidFill>
                  <a:schemeClr val="tx1"/>
                </a:solidFill>
              </a:rPr>
              <a:t>;</a:t>
            </a:r>
          </a:p>
          <a:p>
            <a:pPr marL="285750" lvl="0" indent="-285750">
              <a:buFont typeface="Arial" panose="020B0604020202020204" pitchFamily="34" charset="0"/>
              <a:buChar char="•"/>
            </a:pPr>
            <a:r>
              <a:rPr lang="it-IT" sz="1600" u="sng" dirty="0" smtClean="0">
                <a:solidFill>
                  <a:schemeClr val="tx1"/>
                </a:solidFill>
              </a:rPr>
              <a:t>in </a:t>
            </a:r>
            <a:r>
              <a:rPr lang="it-IT" sz="1600" u="sng" dirty="0">
                <a:solidFill>
                  <a:schemeClr val="tx1"/>
                </a:solidFill>
              </a:rPr>
              <a:t>presenza di firma autografa</a:t>
            </a:r>
            <a:r>
              <a:rPr lang="it-IT" sz="1600" dirty="0">
                <a:solidFill>
                  <a:schemeClr val="tx1"/>
                </a:solidFill>
              </a:rPr>
              <a:t>: copia del documento di identità in corso di validità di chi sottoscrive quanto sopra.</a:t>
            </a:r>
          </a:p>
          <a:p>
            <a:pPr marL="342900" indent="-342900">
              <a:buFont typeface="Arial" panose="020B0604020202020204" pitchFamily="34" charset="0"/>
              <a:buChar char="•"/>
            </a:pPr>
            <a:endParaRPr lang="it-IT" sz="2400" dirty="0"/>
          </a:p>
        </p:txBody>
      </p:sp>
      <p:sp>
        <p:nvSpPr>
          <p:cNvPr id="3" name="Titolo 2"/>
          <p:cNvSpPr>
            <a:spLocks noGrp="1"/>
          </p:cNvSpPr>
          <p:nvPr>
            <p:ph type="title"/>
          </p:nvPr>
        </p:nvSpPr>
        <p:spPr/>
        <p:txBody>
          <a:bodyPr>
            <a:normAutofit/>
          </a:bodyPr>
          <a:lstStyle/>
          <a:p>
            <a:r>
              <a:rPr lang="it-IT" dirty="0"/>
              <a:t>Come operare:</a:t>
            </a:r>
            <a:endParaRPr lang="it-IT" sz="2900" dirty="0">
              <a:latin typeface="Amazing Grotesk" pitchFamily="2" charset="0"/>
            </a:endParaRPr>
          </a:p>
        </p:txBody>
      </p:sp>
      <p:sp>
        <p:nvSpPr>
          <p:cNvPr id="4" name="CasellaDiTesto 3"/>
          <p:cNvSpPr txBox="1"/>
          <p:nvPr/>
        </p:nvSpPr>
        <p:spPr>
          <a:xfrm>
            <a:off x="642938" y="369888"/>
            <a:ext cx="2095500" cy="215444"/>
          </a:xfrm>
          <a:prstGeom prst="rect">
            <a:avLst/>
          </a:prstGeom>
          <a:noFill/>
        </p:spPr>
        <p:txBody>
          <a:bodyPr wrap="square" lIns="0" tIns="0" rIns="0" bIns="0" rtlCol="0">
            <a:spAutoFit/>
          </a:bodyPr>
          <a:lstStyle/>
          <a:p>
            <a:r>
              <a:rPr lang="it-IT" sz="1400" dirty="0" smtClean="0">
                <a:solidFill>
                  <a:schemeClr val="bg1"/>
                </a:solidFill>
                <a:latin typeface="Amazing Grotesk"/>
                <a:cs typeface="Amazing Grotesk"/>
              </a:rPr>
              <a:t>VERIFICA DINAMICA</a:t>
            </a:r>
            <a:endParaRPr lang="it-IT" sz="1400" dirty="0">
              <a:solidFill>
                <a:schemeClr val="bg1"/>
              </a:solidFill>
              <a:latin typeface="Amazing Grotesk"/>
              <a:cs typeface="Amazing Grotesk"/>
            </a:endParaRPr>
          </a:p>
        </p:txBody>
      </p:sp>
      <p:pic>
        <p:nvPicPr>
          <p:cNvPr id="5" name="Immagine 4"/>
          <p:cNvPicPr>
            <a:picLocks noChangeAspect="1"/>
          </p:cNvPicPr>
          <p:nvPr/>
        </p:nvPicPr>
        <p:blipFill>
          <a:blip r:embed="rId2"/>
          <a:stretch>
            <a:fillRect/>
          </a:stretch>
        </p:blipFill>
        <p:spPr>
          <a:xfrm>
            <a:off x="7469190" y="332817"/>
            <a:ext cx="925535" cy="902682"/>
          </a:xfrm>
          <a:prstGeom prst="rect">
            <a:avLst/>
          </a:prstGeom>
        </p:spPr>
      </p:pic>
    </p:spTree>
    <p:extLst>
      <p:ext uri="{BB962C8B-B14F-4D97-AF65-F5344CB8AC3E}">
        <p14:creationId xmlns:p14="http://schemas.microsoft.com/office/powerpoint/2010/main" val="194625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500996" y="2769078"/>
            <a:ext cx="5976730" cy="3717985"/>
          </a:xfrm>
        </p:spPr>
        <p:txBody>
          <a:bodyPr>
            <a:noAutofit/>
          </a:bodyPr>
          <a:lstStyle/>
          <a:p>
            <a:pPr marL="285750" indent="-285750">
              <a:buFont typeface="Arial" panose="020B0604020202020204" pitchFamily="34" charset="0"/>
              <a:buChar char="•"/>
            </a:pPr>
            <a:endParaRPr lang="it-IT" sz="1400" dirty="0" smtClean="0">
              <a:solidFill>
                <a:schemeClr val="tx1"/>
              </a:solidFill>
              <a:latin typeface="Amazing Grotesk" pitchFamily="2" charset="0"/>
            </a:endParaRPr>
          </a:p>
          <a:p>
            <a:pPr marL="285750" indent="-285750">
              <a:buFont typeface="Arial" panose="020B0604020202020204" pitchFamily="34" charset="0"/>
              <a:buChar char="•"/>
            </a:pPr>
            <a:endParaRPr lang="it-IT" sz="1400" dirty="0">
              <a:solidFill>
                <a:schemeClr val="tx1"/>
              </a:solidFill>
              <a:latin typeface="Amazing Grotesk" pitchFamily="2" charset="0"/>
            </a:endParaRPr>
          </a:p>
          <a:p>
            <a:pPr marL="285750" indent="-285750">
              <a:buFont typeface="Arial" panose="020B0604020202020204" pitchFamily="34" charset="0"/>
              <a:buChar char="•"/>
            </a:pPr>
            <a:endParaRPr lang="it-IT" sz="1400" dirty="0" smtClean="0">
              <a:solidFill>
                <a:schemeClr val="tx1"/>
              </a:solidFill>
              <a:latin typeface="Amazing Grotesk" pitchFamily="2" charset="0"/>
            </a:endParaRPr>
          </a:p>
          <a:p>
            <a:pPr marL="285750" indent="-285750">
              <a:buFont typeface="Arial" panose="020B0604020202020204" pitchFamily="34" charset="0"/>
              <a:buChar char="•"/>
            </a:pPr>
            <a:endParaRPr lang="it-IT" sz="1400" dirty="0">
              <a:solidFill>
                <a:schemeClr val="tx1"/>
              </a:solidFill>
              <a:latin typeface="Amazing Grotesk" pitchFamily="2" charset="0"/>
            </a:endParaRPr>
          </a:p>
          <a:p>
            <a:endParaRPr lang="it-IT" sz="1400" dirty="0" smtClean="0">
              <a:solidFill>
                <a:schemeClr val="tx1"/>
              </a:solidFill>
              <a:latin typeface="Amazing Grotesk" pitchFamily="2" charset="0"/>
            </a:endParaRPr>
          </a:p>
          <a:p>
            <a:pPr marL="285750" indent="-285750">
              <a:buFont typeface="Arial" panose="020B0604020202020204" pitchFamily="34" charset="0"/>
              <a:buChar char="•"/>
            </a:pPr>
            <a:r>
              <a:rPr lang="it-IT" sz="1400" dirty="0" smtClean="0">
                <a:solidFill>
                  <a:schemeClr val="tx1"/>
                </a:solidFill>
                <a:latin typeface="Amazing Grotesk" pitchFamily="2" charset="0"/>
              </a:rPr>
              <a:t>personali</a:t>
            </a:r>
            <a:endParaRPr lang="it-IT" sz="1400" dirty="0">
              <a:solidFill>
                <a:schemeClr val="tx1"/>
              </a:solidFill>
              <a:latin typeface="Amazing Grotesk" pitchFamily="2" charset="0"/>
            </a:endParaRPr>
          </a:p>
          <a:p>
            <a:pPr marL="285750" indent="-285750">
              <a:buFont typeface="Arial" panose="020B0604020202020204" pitchFamily="34" charset="0"/>
              <a:buChar char="•"/>
            </a:pPr>
            <a:r>
              <a:rPr lang="it-IT" sz="1400" dirty="0">
                <a:solidFill>
                  <a:schemeClr val="tx1"/>
                </a:solidFill>
                <a:latin typeface="Amazing Grotesk" pitchFamily="2" charset="0"/>
              </a:rPr>
              <a:t>morali</a:t>
            </a:r>
            <a:endParaRPr lang="it-IT" sz="1400" dirty="0">
              <a:solidFill>
                <a:schemeClr val="tx1"/>
              </a:solidFill>
              <a:latin typeface="Amazing Grotesk" pitchFamily="2" charset="0"/>
              <a:cs typeface="+mn-cs"/>
            </a:endParaRPr>
          </a:p>
          <a:p>
            <a:pPr marL="285750" indent="-285750">
              <a:buFont typeface="Arial" panose="020B0604020202020204" pitchFamily="34" charset="0"/>
              <a:buChar char="•"/>
            </a:pPr>
            <a:r>
              <a:rPr lang="it-IT" sz="1400" dirty="0">
                <a:solidFill>
                  <a:schemeClr val="tx1"/>
                </a:solidFill>
                <a:latin typeface="Amazing Grotesk" pitchFamily="2" charset="0"/>
                <a:cs typeface="+mn-cs"/>
              </a:rPr>
              <a:t>e</a:t>
            </a:r>
            <a:r>
              <a:rPr lang="it-IT" sz="1400" dirty="0" smtClean="0">
                <a:solidFill>
                  <a:schemeClr val="tx1"/>
                </a:solidFill>
                <a:latin typeface="Amazing Grotesk" pitchFamily="2" charset="0"/>
                <a:cs typeface="+mn-cs"/>
              </a:rPr>
              <a:t>conomico-</a:t>
            </a:r>
          </a:p>
          <a:p>
            <a:r>
              <a:rPr lang="it-IT" sz="1400" dirty="0" smtClean="0">
                <a:solidFill>
                  <a:schemeClr val="tx1"/>
                </a:solidFill>
                <a:latin typeface="Amazing Grotesk" pitchFamily="2" charset="0"/>
                <a:cs typeface="+mn-cs"/>
              </a:rPr>
              <a:t>      finanziari</a:t>
            </a:r>
            <a:endParaRPr lang="it-IT" sz="1400" dirty="0">
              <a:solidFill>
                <a:schemeClr val="tx1"/>
              </a:solidFill>
              <a:latin typeface="Amazing Grotesk" pitchFamily="2" charset="0"/>
              <a:cs typeface="+mn-cs"/>
            </a:endParaRPr>
          </a:p>
          <a:p>
            <a:pPr algn="just"/>
            <a:endParaRPr lang="it-IT" sz="1250" dirty="0">
              <a:solidFill>
                <a:schemeClr val="tx1"/>
              </a:solidFill>
            </a:endParaRPr>
          </a:p>
        </p:txBody>
      </p:sp>
      <p:sp>
        <p:nvSpPr>
          <p:cNvPr id="3" name="Titolo 2"/>
          <p:cNvSpPr>
            <a:spLocks noGrp="1"/>
          </p:cNvSpPr>
          <p:nvPr>
            <p:ph type="title"/>
          </p:nvPr>
        </p:nvSpPr>
        <p:spPr/>
        <p:txBody>
          <a:bodyPr>
            <a:normAutofit/>
          </a:bodyPr>
          <a:lstStyle/>
          <a:p>
            <a:r>
              <a:rPr lang="it-IT" dirty="0" smtClean="0"/>
              <a:t>Requisiti di idoneità: </a:t>
            </a:r>
            <a:endParaRPr lang="it-IT" sz="2900" dirty="0">
              <a:latin typeface="Amazing Grotesk" pitchFamily="2" charset="0"/>
            </a:endParaRPr>
          </a:p>
        </p:txBody>
      </p:sp>
      <p:sp>
        <p:nvSpPr>
          <p:cNvPr id="4" name="CasellaDiTesto 3"/>
          <p:cNvSpPr txBox="1"/>
          <p:nvPr/>
        </p:nvSpPr>
        <p:spPr>
          <a:xfrm>
            <a:off x="642938" y="369888"/>
            <a:ext cx="2095500" cy="215444"/>
          </a:xfrm>
          <a:prstGeom prst="rect">
            <a:avLst/>
          </a:prstGeom>
          <a:noFill/>
        </p:spPr>
        <p:txBody>
          <a:bodyPr wrap="square" lIns="0" tIns="0" rIns="0" bIns="0" rtlCol="0">
            <a:spAutoFit/>
          </a:bodyPr>
          <a:lstStyle/>
          <a:p>
            <a:r>
              <a:rPr lang="it-IT" sz="1400" dirty="0" smtClean="0">
                <a:solidFill>
                  <a:schemeClr val="bg1"/>
                </a:solidFill>
                <a:latin typeface="Amazing Grotesk"/>
                <a:cs typeface="Amazing Grotesk"/>
              </a:rPr>
              <a:t>VERIFICA DINAMICA</a:t>
            </a:r>
            <a:endParaRPr lang="it-IT" sz="1400" dirty="0">
              <a:solidFill>
                <a:schemeClr val="bg1"/>
              </a:solidFill>
              <a:latin typeface="Amazing Grotesk"/>
              <a:cs typeface="Amazing Grotesk"/>
            </a:endParaRPr>
          </a:p>
        </p:txBody>
      </p:sp>
      <p:sp>
        <p:nvSpPr>
          <p:cNvPr id="5" name="Parentesi graffa chiusa 4"/>
          <p:cNvSpPr/>
          <p:nvPr/>
        </p:nvSpPr>
        <p:spPr>
          <a:xfrm>
            <a:off x="3114135" y="3859668"/>
            <a:ext cx="319177" cy="13738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p>
        </p:txBody>
      </p:sp>
      <p:sp>
        <p:nvSpPr>
          <p:cNvPr id="7" name="Rettangolo 6"/>
          <p:cNvSpPr/>
          <p:nvPr/>
        </p:nvSpPr>
        <p:spPr>
          <a:xfrm>
            <a:off x="3433312" y="3539179"/>
            <a:ext cx="4572000" cy="1815882"/>
          </a:xfrm>
          <a:prstGeom prst="rect">
            <a:avLst/>
          </a:prstGeom>
        </p:spPr>
        <p:txBody>
          <a:bodyPr>
            <a:spAutoFit/>
          </a:bodyPr>
          <a:lstStyle/>
          <a:p>
            <a:pPr algn="just"/>
            <a:endParaRPr lang="it-IT" sz="1400" dirty="0" smtClean="0">
              <a:latin typeface="Amazing Grotesk" pitchFamily="2" charset="0"/>
            </a:endParaRPr>
          </a:p>
          <a:p>
            <a:pPr algn="just"/>
            <a:r>
              <a:rPr lang="it-IT" sz="1400" dirty="0" smtClean="0">
                <a:latin typeface="Amazing Grotesk" pitchFamily="2" charset="0"/>
              </a:rPr>
              <a:t>rimangono </a:t>
            </a:r>
            <a:r>
              <a:rPr lang="it-IT" sz="1400" dirty="0">
                <a:latin typeface="Amazing Grotesk" pitchFamily="2" charset="0"/>
              </a:rPr>
              <a:t>quelli previsti per l’inizio attività di </a:t>
            </a:r>
            <a:r>
              <a:rPr lang="it-IT" sz="1400" dirty="0" smtClean="0">
                <a:latin typeface="Amazing Grotesk" pitchFamily="2" charset="0"/>
              </a:rPr>
              <a:t>spedizioniere e </a:t>
            </a:r>
            <a:r>
              <a:rPr lang="it-IT" sz="1400" dirty="0">
                <a:latin typeface="Amazing Grotesk" pitchFamily="2" charset="0"/>
              </a:rPr>
              <a:t>sono disponibili sul sito della Camera di Commercio </a:t>
            </a:r>
            <a:r>
              <a:rPr lang="it-IT" sz="1400" dirty="0" smtClean="0">
                <a:latin typeface="Amazing Grotesk" pitchFamily="2" charset="0"/>
              </a:rPr>
              <a:t>I.A.T.A</a:t>
            </a:r>
            <a:r>
              <a:rPr lang="it-IT" sz="1400" dirty="0">
                <a:latin typeface="Amazing Grotesk" pitchFamily="2" charset="0"/>
              </a:rPr>
              <a:t>. di Trento al seguente indirizzo: </a:t>
            </a:r>
            <a:endParaRPr lang="it-IT" sz="1400" dirty="0" smtClean="0">
              <a:latin typeface="Amazing Grotesk" pitchFamily="2" charset="0"/>
            </a:endParaRPr>
          </a:p>
          <a:p>
            <a:pPr algn="just"/>
            <a:r>
              <a:rPr lang="it-IT" sz="1400" dirty="0">
                <a:latin typeface="Amazing Grotesk" pitchFamily="2" charset="0"/>
                <a:hlinkClick r:id="rId2"/>
              </a:rPr>
              <a:t>https://</a:t>
            </a:r>
            <a:r>
              <a:rPr lang="it-IT" sz="1400" dirty="0" smtClean="0">
                <a:latin typeface="Amazing Grotesk" pitchFamily="2" charset="0"/>
                <a:hlinkClick r:id="rId2"/>
              </a:rPr>
              <a:t>www.tn.camcom.it/sites/default/files/uploads/documents/Requisiti%20spedizioniere.pdf</a:t>
            </a:r>
            <a:endParaRPr lang="it-IT" sz="1400" dirty="0">
              <a:latin typeface="Amazing Grotesk" pitchFamily="2" charset="0"/>
            </a:endParaRPr>
          </a:p>
          <a:p>
            <a:pPr algn="just"/>
            <a:endParaRPr lang="it-IT" sz="1400" dirty="0" smtClean="0">
              <a:latin typeface="Amazing Grotesk" pitchFamily="2" charset="0"/>
            </a:endParaRPr>
          </a:p>
        </p:txBody>
      </p:sp>
      <p:pic>
        <p:nvPicPr>
          <p:cNvPr id="8" name="Immagine 7"/>
          <p:cNvPicPr>
            <a:picLocks noChangeAspect="1"/>
          </p:cNvPicPr>
          <p:nvPr/>
        </p:nvPicPr>
        <p:blipFill>
          <a:blip r:embed="rId3"/>
          <a:stretch>
            <a:fillRect/>
          </a:stretch>
        </p:blipFill>
        <p:spPr>
          <a:xfrm>
            <a:off x="7469190" y="332817"/>
            <a:ext cx="925535" cy="902682"/>
          </a:xfrm>
          <a:prstGeom prst="rect">
            <a:avLst/>
          </a:prstGeom>
        </p:spPr>
      </p:pic>
    </p:spTree>
    <p:extLst>
      <p:ext uri="{BB962C8B-B14F-4D97-AF65-F5344CB8AC3E}">
        <p14:creationId xmlns:p14="http://schemas.microsoft.com/office/powerpoint/2010/main" val="123825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690687" y="2769078"/>
            <a:ext cx="5976730" cy="3717985"/>
          </a:xfrm>
        </p:spPr>
        <p:txBody>
          <a:bodyPr>
            <a:noAutofit/>
          </a:bodyPr>
          <a:lstStyle/>
          <a:p>
            <a:pPr marL="285750" lvl="0" indent="-285750" algn="just">
              <a:buFont typeface="Arial" panose="020B0604020202020204" pitchFamily="34" charset="0"/>
              <a:buChar char="•"/>
            </a:pPr>
            <a:r>
              <a:rPr lang="it-IT" sz="1400" dirty="0" smtClean="0">
                <a:solidFill>
                  <a:schemeClr val="tx1"/>
                </a:solidFill>
              </a:rPr>
              <a:t>la </a:t>
            </a:r>
            <a:r>
              <a:rPr lang="it-IT" sz="1400" dirty="0">
                <a:solidFill>
                  <a:schemeClr val="tx1"/>
                </a:solidFill>
              </a:rPr>
              <a:t>mancata presentazione nei termini della documentazione richiesta comporterà l’inibizione alla prosecuzione dell’attività e la cancellazione dell’attività al Registro delle Imprese/REA;</a:t>
            </a:r>
          </a:p>
          <a:p>
            <a:pPr marL="285750" lvl="0" indent="-285750" algn="just">
              <a:buFont typeface="Arial" panose="020B0604020202020204" pitchFamily="34" charset="0"/>
              <a:buChar char="•"/>
            </a:pPr>
            <a:r>
              <a:rPr lang="it-IT" sz="1400" dirty="0">
                <a:solidFill>
                  <a:schemeClr val="tx1"/>
                </a:solidFill>
              </a:rPr>
              <a:t>in carenza dei requisiti di legge verrà avviato il procedimento disciplinare (Legge </a:t>
            </a:r>
            <a:r>
              <a:rPr lang="it-IT" sz="1400" dirty="0" smtClean="0">
                <a:solidFill>
                  <a:schemeClr val="tx1"/>
                </a:solidFill>
              </a:rPr>
              <a:t>1442/1941 e </a:t>
            </a:r>
            <a:r>
              <a:rPr lang="it-IT" sz="1400" dirty="0">
                <a:solidFill>
                  <a:schemeClr val="tx1"/>
                </a:solidFill>
              </a:rPr>
              <a:t>D.M. </a:t>
            </a:r>
            <a:r>
              <a:rPr lang="it-IT" sz="1400" dirty="0" smtClean="0">
                <a:solidFill>
                  <a:schemeClr val="tx1"/>
                </a:solidFill>
              </a:rPr>
              <a:t>26 ottobre 2011);</a:t>
            </a:r>
            <a:endParaRPr lang="it-IT" sz="1400" dirty="0">
              <a:solidFill>
                <a:schemeClr val="tx1"/>
              </a:solidFill>
            </a:endParaRPr>
          </a:p>
          <a:p>
            <a:pPr marL="285750" indent="-285750" algn="just">
              <a:buFont typeface="Arial" panose="020B0604020202020204" pitchFamily="34" charset="0"/>
              <a:buChar char="•"/>
            </a:pPr>
            <a:r>
              <a:rPr lang="it-IT" sz="1400" dirty="0">
                <a:solidFill>
                  <a:schemeClr val="tx1"/>
                </a:solidFill>
              </a:rPr>
              <a:t>qualora dai controlli emerga la non veridicità del contenuto delle dichiarazioni, la Camera di Commercio dovrà inviare una segnalazione alla Procura della Repubblica per dichiarazione mendace, al fine dell’applicazione degli eventuali provvedimenti di competenza (ai sensi </a:t>
            </a:r>
            <a:r>
              <a:rPr lang="it-IT" sz="1400" dirty="0" smtClean="0">
                <a:solidFill>
                  <a:schemeClr val="tx1"/>
                </a:solidFill>
              </a:rPr>
              <a:t>dell’art. </a:t>
            </a:r>
            <a:r>
              <a:rPr lang="it-IT" sz="1400" dirty="0">
                <a:solidFill>
                  <a:schemeClr val="tx1"/>
                </a:solidFill>
              </a:rPr>
              <a:t>76 del D.P.R. 445/2000). </a:t>
            </a:r>
          </a:p>
          <a:p>
            <a:pPr lvl="0" algn="just"/>
            <a:endParaRPr lang="it-IT" sz="1400" dirty="0">
              <a:solidFill>
                <a:schemeClr val="tx1"/>
              </a:solidFill>
            </a:endParaRPr>
          </a:p>
        </p:txBody>
      </p:sp>
      <p:sp>
        <p:nvSpPr>
          <p:cNvPr id="3" name="Titolo 2"/>
          <p:cNvSpPr>
            <a:spLocks noGrp="1"/>
          </p:cNvSpPr>
          <p:nvPr>
            <p:ph type="title"/>
          </p:nvPr>
        </p:nvSpPr>
        <p:spPr/>
        <p:txBody>
          <a:bodyPr>
            <a:normAutofit/>
          </a:bodyPr>
          <a:lstStyle/>
          <a:p>
            <a:r>
              <a:rPr lang="it-IT" dirty="0"/>
              <a:t>NOTA </a:t>
            </a:r>
            <a:r>
              <a:rPr lang="it-IT" dirty="0" smtClean="0"/>
              <a:t>BENE:</a:t>
            </a:r>
            <a:endParaRPr lang="it-IT" sz="2900" dirty="0">
              <a:latin typeface="Amazing Grotesk" pitchFamily="2" charset="0"/>
            </a:endParaRPr>
          </a:p>
        </p:txBody>
      </p:sp>
      <p:sp>
        <p:nvSpPr>
          <p:cNvPr id="4" name="CasellaDiTesto 3"/>
          <p:cNvSpPr txBox="1"/>
          <p:nvPr/>
        </p:nvSpPr>
        <p:spPr>
          <a:xfrm>
            <a:off x="642938" y="369888"/>
            <a:ext cx="2095500" cy="215444"/>
          </a:xfrm>
          <a:prstGeom prst="rect">
            <a:avLst/>
          </a:prstGeom>
          <a:noFill/>
        </p:spPr>
        <p:txBody>
          <a:bodyPr wrap="square" lIns="0" tIns="0" rIns="0" bIns="0" rtlCol="0">
            <a:spAutoFit/>
          </a:bodyPr>
          <a:lstStyle/>
          <a:p>
            <a:r>
              <a:rPr lang="it-IT" sz="1400" dirty="0" smtClean="0">
                <a:solidFill>
                  <a:schemeClr val="bg1"/>
                </a:solidFill>
                <a:latin typeface="Amazing Grotesk"/>
                <a:cs typeface="Amazing Grotesk"/>
              </a:rPr>
              <a:t>VERIFICA DINAMICA</a:t>
            </a:r>
            <a:endParaRPr lang="it-IT" sz="1400" dirty="0">
              <a:solidFill>
                <a:schemeClr val="bg1"/>
              </a:solidFill>
              <a:latin typeface="Amazing Grotesk"/>
              <a:cs typeface="Amazing Grotesk"/>
            </a:endParaRPr>
          </a:p>
        </p:txBody>
      </p:sp>
      <p:pic>
        <p:nvPicPr>
          <p:cNvPr id="7" name="Immagine 6"/>
          <p:cNvPicPr>
            <a:picLocks noChangeAspect="1"/>
          </p:cNvPicPr>
          <p:nvPr/>
        </p:nvPicPr>
        <p:blipFill>
          <a:blip r:embed="rId2"/>
          <a:stretch>
            <a:fillRect/>
          </a:stretch>
        </p:blipFill>
        <p:spPr>
          <a:xfrm>
            <a:off x="7469190" y="332817"/>
            <a:ext cx="925535" cy="902682"/>
          </a:xfrm>
          <a:prstGeom prst="rect">
            <a:avLst/>
          </a:prstGeom>
        </p:spPr>
      </p:pic>
    </p:spTree>
    <p:extLst>
      <p:ext uri="{BB962C8B-B14F-4D97-AF65-F5344CB8AC3E}">
        <p14:creationId xmlns:p14="http://schemas.microsoft.com/office/powerpoint/2010/main" val="200450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0" y="-68580"/>
            <a:ext cx="9151938" cy="6858000"/>
            <a:chOff x="-7938" y="0"/>
            <a:chExt cx="9151938" cy="6858000"/>
          </a:xfrm>
        </p:grpSpPr>
        <p:sp>
          <p:nvSpPr>
            <p:cNvPr id="7" name="Rettangolo 6"/>
            <p:cNvSpPr/>
            <p:nvPr/>
          </p:nvSpPr>
          <p:spPr>
            <a:xfrm>
              <a:off x="-7938" y="0"/>
              <a:ext cx="915193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pic>
          <p:nvPicPr>
            <p:cNvPr id="2" name="Immagine 1"/>
            <p:cNvPicPr>
              <a:picLocks noChangeAspect="1"/>
            </p:cNvPicPr>
            <p:nvPr/>
          </p:nvPicPr>
          <p:blipFill>
            <a:blip r:embed="rId2"/>
            <a:stretch>
              <a:fillRect/>
            </a:stretch>
          </p:blipFill>
          <p:spPr>
            <a:xfrm>
              <a:off x="342900" y="355600"/>
              <a:ext cx="8445500" cy="6134100"/>
            </a:xfrm>
            <a:prstGeom prst="rect">
              <a:avLst/>
            </a:prstGeom>
          </p:spPr>
        </p:pic>
      </p:grpSp>
      <p:cxnSp>
        <p:nvCxnSpPr>
          <p:cNvPr id="14" name="Connettore 1 13"/>
          <p:cNvCxnSpPr/>
          <p:nvPr/>
        </p:nvCxnSpPr>
        <p:spPr>
          <a:xfrm flipH="1">
            <a:off x="1951566" y="3040065"/>
            <a:ext cx="52959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asellaDiTesto 2"/>
          <p:cNvSpPr txBox="1"/>
          <p:nvPr/>
        </p:nvSpPr>
        <p:spPr>
          <a:xfrm>
            <a:off x="-2123440" y="406400"/>
            <a:ext cx="184666" cy="369332"/>
          </a:xfrm>
          <a:prstGeom prst="rect">
            <a:avLst/>
          </a:prstGeom>
          <a:noFill/>
        </p:spPr>
        <p:txBody>
          <a:bodyPr wrap="none" rtlCol="0">
            <a:spAutoFit/>
          </a:bodyPr>
          <a:lstStyle/>
          <a:p>
            <a:endParaRPr lang="it-IT" dirty="0"/>
          </a:p>
        </p:txBody>
      </p:sp>
      <p:sp>
        <p:nvSpPr>
          <p:cNvPr id="5" name="CasellaDiTesto 4"/>
          <p:cNvSpPr txBox="1"/>
          <p:nvPr/>
        </p:nvSpPr>
        <p:spPr>
          <a:xfrm>
            <a:off x="1951566" y="1487877"/>
            <a:ext cx="5329766" cy="1569660"/>
          </a:xfrm>
          <a:prstGeom prst="rect">
            <a:avLst/>
          </a:prstGeom>
          <a:noFill/>
        </p:spPr>
        <p:txBody>
          <a:bodyPr wrap="square" rtlCol="0">
            <a:spAutoFit/>
          </a:bodyPr>
          <a:lstStyle/>
          <a:p>
            <a:pPr algn="ctr"/>
            <a:r>
              <a:rPr lang="it-IT" sz="3200" b="1" dirty="0"/>
              <a:t>VERIFICA DINAMICA </a:t>
            </a:r>
            <a:r>
              <a:rPr lang="it-IT" sz="3200" b="1"/>
              <a:t/>
            </a:r>
            <a:br>
              <a:rPr lang="it-IT" sz="3200" b="1"/>
            </a:br>
            <a:r>
              <a:rPr lang="it-IT" sz="3200" b="1" smtClean="0"/>
              <a:t>SPEDIZIONIERI</a:t>
            </a:r>
            <a:r>
              <a:rPr lang="it-IT" sz="3200" b="1" dirty="0"/>
              <a:t/>
            </a:r>
            <a:br>
              <a:rPr lang="it-IT" sz="3200" b="1" dirty="0"/>
            </a:br>
            <a:endParaRPr lang="it-IT" sz="3200" b="1" dirty="0">
              <a:solidFill>
                <a:schemeClr val="bg1"/>
              </a:solidFill>
              <a:latin typeface="Amazing Grotesk" pitchFamily="2" charset="0"/>
            </a:endParaRPr>
          </a:p>
        </p:txBody>
      </p:sp>
      <p:sp>
        <p:nvSpPr>
          <p:cNvPr id="8" name="CasellaDiTesto 7"/>
          <p:cNvSpPr txBox="1"/>
          <p:nvPr/>
        </p:nvSpPr>
        <p:spPr>
          <a:xfrm>
            <a:off x="1951566" y="3261360"/>
            <a:ext cx="5394114" cy="1200329"/>
          </a:xfrm>
          <a:prstGeom prst="rect">
            <a:avLst/>
          </a:prstGeom>
          <a:noFill/>
        </p:spPr>
        <p:txBody>
          <a:bodyPr wrap="square" rtlCol="0">
            <a:spAutoFit/>
          </a:bodyPr>
          <a:lstStyle/>
          <a:p>
            <a:pPr algn="ctr"/>
            <a:r>
              <a:rPr lang="it-IT" sz="2400" i="1" dirty="0" smtClean="0"/>
              <a:t>Imprese </a:t>
            </a:r>
            <a:r>
              <a:rPr lang="it-IT" sz="2400" i="1" dirty="0"/>
              <a:t>individuali e </a:t>
            </a:r>
            <a:r>
              <a:rPr lang="it-IT" sz="2400" i="1" dirty="0" smtClean="0"/>
              <a:t>Società</a:t>
            </a:r>
          </a:p>
          <a:p>
            <a:pPr algn="ctr"/>
            <a:endParaRPr lang="it-IT" sz="2400" dirty="0" smtClean="0"/>
          </a:p>
          <a:p>
            <a:pPr algn="ctr"/>
            <a:r>
              <a:rPr lang="it-IT" sz="2400" dirty="0" smtClean="0"/>
              <a:t>(art. 6 </a:t>
            </a:r>
            <a:r>
              <a:rPr lang="it-IT" sz="2400" dirty="0"/>
              <a:t>D.M. 26/10/2011</a:t>
            </a:r>
            <a:r>
              <a:rPr lang="it-IT" sz="2400" dirty="0" smtClean="0"/>
              <a:t>)</a:t>
            </a:r>
            <a:endParaRPr lang="it-IT" sz="2400" b="1" dirty="0">
              <a:solidFill>
                <a:schemeClr val="bg1"/>
              </a:solidFill>
              <a:latin typeface="Amazing Grotesk" pitchFamily="2" charset="0"/>
            </a:endParaRPr>
          </a:p>
        </p:txBody>
      </p:sp>
    </p:spTree>
    <p:extLst>
      <p:ext uri="{BB962C8B-B14F-4D97-AF65-F5344CB8AC3E}">
        <p14:creationId xmlns:p14="http://schemas.microsoft.com/office/powerpoint/2010/main" val="175671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42937" y="369888"/>
            <a:ext cx="4705440" cy="215444"/>
          </a:xfrm>
          <a:prstGeom prst="rect">
            <a:avLst/>
          </a:prstGeom>
          <a:noFill/>
        </p:spPr>
        <p:txBody>
          <a:bodyPr wrap="square" lIns="0" tIns="0" rIns="0" bIns="0" rtlCol="0">
            <a:spAutoFit/>
          </a:bodyPr>
          <a:lstStyle/>
          <a:p>
            <a:r>
              <a:rPr lang="it-IT" sz="1400" dirty="0" smtClean="0">
                <a:solidFill>
                  <a:schemeClr val="bg1"/>
                </a:solidFill>
                <a:latin typeface="Amazing Grotesk"/>
                <a:cs typeface="Amazing Grotesk"/>
              </a:rPr>
              <a:t>PROCEDURA PER IMPRESE INDIVIDUALI E SOCIETA’</a:t>
            </a:r>
            <a:endParaRPr lang="it-IT" sz="1400" dirty="0">
              <a:solidFill>
                <a:schemeClr val="bg1"/>
              </a:solidFill>
              <a:latin typeface="Amazing Grotesk"/>
              <a:cs typeface="Amazing Grotesk"/>
            </a:endParaRPr>
          </a:p>
        </p:txBody>
      </p:sp>
      <p:sp>
        <p:nvSpPr>
          <p:cNvPr id="6" name="Segnaposto contenuto 5"/>
          <p:cNvSpPr>
            <a:spLocks noGrp="1"/>
          </p:cNvSpPr>
          <p:nvPr>
            <p:ph idx="1"/>
          </p:nvPr>
        </p:nvSpPr>
        <p:spPr/>
        <p:txBody>
          <a:bodyPr/>
          <a:lstStyle/>
          <a:p>
            <a:endParaRPr lang="it-IT"/>
          </a:p>
        </p:txBody>
      </p:sp>
      <p:pic>
        <p:nvPicPr>
          <p:cNvPr id="11" name="Segnaposto contenuto 3"/>
          <p:cNvPicPr>
            <a:picLocks/>
          </p:cNvPicPr>
          <p:nvPr/>
        </p:nvPicPr>
        <p:blipFill rotWithShape="1">
          <a:blip r:embed="rId2"/>
          <a:srcRect t="17029" r="12621" b="26045"/>
          <a:stretch/>
        </p:blipFill>
        <p:spPr bwMode="auto">
          <a:xfrm>
            <a:off x="434945" y="1990438"/>
            <a:ext cx="8307237" cy="3957926"/>
          </a:xfrm>
          <a:prstGeom prst="rect">
            <a:avLst/>
          </a:prstGeom>
          <a:ln>
            <a:noFill/>
          </a:ln>
          <a:extLst>
            <a:ext uri="{53640926-AAD7-44D8-BBD7-CCE9431645EC}">
              <a14:shadowObscured xmlns:a14="http://schemas.microsoft.com/office/drawing/2010/main"/>
            </a:ext>
          </a:extLst>
        </p:spPr>
      </p:pic>
      <p:cxnSp>
        <p:nvCxnSpPr>
          <p:cNvPr id="12" name="Connettore 2 11"/>
          <p:cNvCxnSpPr/>
          <p:nvPr/>
        </p:nvCxnSpPr>
        <p:spPr>
          <a:xfrm>
            <a:off x="2222321" y="3158993"/>
            <a:ext cx="707366" cy="5348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a:off x="1506328" y="4861710"/>
            <a:ext cx="715993" cy="4744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Immagine 6"/>
          <p:cNvPicPr>
            <a:picLocks noChangeAspect="1"/>
          </p:cNvPicPr>
          <p:nvPr/>
        </p:nvPicPr>
        <p:blipFill>
          <a:blip r:embed="rId3"/>
          <a:stretch>
            <a:fillRect/>
          </a:stretch>
        </p:blipFill>
        <p:spPr>
          <a:xfrm>
            <a:off x="7469190" y="332817"/>
            <a:ext cx="925535" cy="902682"/>
          </a:xfrm>
          <a:prstGeom prst="rect">
            <a:avLst/>
          </a:prstGeom>
        </p:spPr>
      </p:pic>
    </p:spTree>
    <p:extLst>
      <p:ext uri="{BB962C8B-B14F-4D97-AF65-F5344CB8AC3E}">
        <p14:creationId xmlns:p14="http://schemas.microsoft.com/office/powerpoint/2010/main" val="220911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 Presentazione</Template>
  <TotalTime>337</TotalTime>
  <Words>750</Words>
  <Application>Microsoft Office PowerPoint</Application>
  <PresentationFormat>Presentazione su schermo (4:3)</PresentationFormat>
  <Paragraphs>78</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Amazing Grotesk</vt:lpstr>
      <vt:lpstr>Amazing Grotesk Italic</vt:lpstr>
      <vt:lpstr>Amazing Grotesk Ultra</vt:lpstr>
      <vt:lpstr>Arial</vt:lpstr>
      <vt:lpstr>Calibri</vt:lpstr>
      <vt:lpstr>Tema di Office</vt:lpstr>
      <vt:lpstr>Presentazione standard di PowerPoint</vt:lpstr>
      <vt:lpstr>Presentazione standard di PowerPoint</vt:lpstr>
      <vt:lpstr> Perché: </vt:lpstr>
      <vt:lpstr>A chi è rivolta:</vt:lpstr>
      <vt:lpstr>Come operare:</vt:lpstr>
      <vt:lpstr>Requisiti di idoneità: </vt:lpstr>
      <vt:lpstr>NOTA BENE:</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vector>
  </TitlesOfParts>
  <Company>CCIAATN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Nardon Susanna</dc:creator>
  <cp:lastModifiedBy>Bruno Elisabetta</cp:lastModifiedBy>
  <cp:revision>90</cp:revision>
  <dcterms:created xsi:type="dcterms:W3CDTF">2018-11-06T07:28:51Z</dcterms:created>
  <dcterms:modified xsi:type="dcterms:W3CDTF">2025-09-18T08:32:35Z</dcterms:modified>
</cp:coreProperties>
</file>