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5" r:id="rId2"/>
    <p:sldId id="286" r:id="rId3"/>
    <p:sldId id="287" r:id="rId4"/>
    <p:sldId id="293" r:id="rId5"/>
    <p:sldId id="270" r:id="rId6"/>
    <p:sldId id="269" r:id="rId7"/>
    <p:sldId id="281" r:id="rId8"/>
    <p:sldId id="282" r:id="rId9"/>
    <p:sldId id="283" r:id="rId10"/>
    <p:sldId id="272" r:id="rId11"/>
    <p:sldId id="274" r:id="rId12"/>
    <p:sldId id="273" r:id="rId13"/>
    <p:sldId id="275" r:id="rId14"/>
    <p:sldId id="276" r:id="rId15"/>
    <p:sldId id="277" r:id="rId16"/>
    <p:sldId id="291" r:id="rId17"/>
    <p:sldId id="279" r:id="rId18"/>
    <p:sldId id="280" r:id="rId19"/>
    <p:sldId id="289" r:id="rId20"/>
    <p:sldId id="284" r:id="rId21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6">
          <p15:clr>
            <a:srgbClr val="A4A3A4"/>
          </p15:clr>
        </p15:guide>
        <p15:guide id="2" pos="2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FD53F"/>
    <a:srgbClr val="72D143"/>
    <a:srgbClr val="08BC08"/>
    <a:srgbClr val="887361"/>
    <a:srgbClr val="F68D36"/>
    <a:srgbClr val="B1291C"/>
    <a:srgbClr val="1C1CAE"/>
    <a:srgbClr val="376092"/>
    <a:srgbClr val="C2B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85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014" y="-84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tn.intra.cciaa.net\fs\dati\Studi%20e%20statistica\BOLLETTINO%20CONGIUNTURA\I%20trim%202018\Grafico%20componenti%20P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6022501901534E-2"/>
          <c:y val="2.9518912325347927E-2"/>
          <c:w val="0.8734634241301632"/>
          <c:h val="0.88757268204942497"/>
        </c:manualLayout>
      </c:layout>
      <c:lineChart>
        <c:grouping val="standard"/>
        <c:varyColors val="0"/>
        <c:ser>
          <c:idx val="0"/>
          <c:order val="0"/>
          <c:tx>
            <c:strRef>
              <c:f>'dati gruppi paesi'!$A$15</c:f>
              <c:strCache>
                <c:ptCount val="1"/>
                <c:pt idx="0">
                  <c:v>Economie avanzate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prstDash val="solid"/>
              </a:ln>
            </c:spPr>
          </c:dPt>
          <c:dPt>
            <c:idx val="12"/>
            <c:bubble3D val="0"/>
            <c:spPr>
              <a:ln>
                <a:prstDash val="dash"/>
              </a:ln>
            </c:spPr>
          </c:dPt>
          <c:cat>
            <c:numRef>
              <c:f>'dati gruppi paesi'!$B$1:$N$1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'dati gruppi paesi'!$B$15:$N$15</c:f>
              <c:numCache>
                <c:formatCode>General</c:formatCode>
                <c:ptCount val="13"/>
                <c:pt idx="0">
                  <c:v>3</c:v>
                </c:pt>
                <c:pt idx="1">
                  <c:v>2.7</c:v>
                </c:pt>
                <c:pt idx="2">
                  <c:v>0.1</c:v>
                </c:pt>
                <c:pt idx="3">
                  <c:v>-3.4</c:v>
                </c:pt>
                <c:pt idx="4">
                  <c:v>3</c:v>
                </c:pt>
                <c:pt idx="5">
                  <c:v>1.7</c:v>
                </c:pt>
                <c:pt idx="6">
                  <c:v>1.2</c:v>
                </c:pt>
                <c:pt idx="7">
                  <c:v>1.3</c:v>
                </c:pt>
                <c:pt idx="8">
                  <c:v>2.1</c:v>
                </c:pt>
                <c:pt idx="9">
                  <c:v>2.2999999999999998</c:v>
                </c:pt>
                <c:pt idx="10">
                  <c:v>1.7</c:v>
                </c:pt>
                <c:pt idx="11">
                  <c:v>2.2999999999999998</c:v>
                </c:pt>
                <c:pt idx="12">
                  <c:v>2.5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'dati gruppi paesi'!$A$16</c:f>
              <c:strCache>
                <c:ptCount val="1"/>
                <c:pt idx="0">
                  <c:v>Economie emergenti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prstDash val="solid"/>
              </a:ln>
            </c:spPr>
          </c:dPt>
          <c:dPt>
            <c:idx val="12"/>
            <c:bubble3D val="0"/>
            <c:spPr>
              <a:ln>
                <a:prstDash val="dash"/>
              </a:ln>
            </c:spPr>
          </c:dPt>
          <c:cat>
            <c:numRef>
              <c:f>'dati gruppi paesi'!$B$1:$N$1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'dati gruppi paesi'!$B$16:$N$16</c:f>
              <c:numCache>
                <c:formatCode>General</c:formatCode>
                <c:ptCount val="13"/>
                <c:pt idx="0">
                  <c:v>8</c:v>
                </c:pt>
                <c:pt idx="1">
                  <c:v>8.5</c:v>
                </c:pt>
                <c:pt idx="2">
                  <c:v>5.7</c:v>
                </c:pt>
                <c:pt idx="3">
                  <c:v>2.8</c:v>
                </c:pt>
                <c:pt idx="4">
                  <c:v>7.4</c:v>
                </c:pt>
                <c:pt idx="5">
                  <c:v>6.4</c:v>
                </c:pt>
                <c:pt idx="6">
                  <c:v>5.4</c:v>
                </c:pt>
                <c:pt idx="7">
                  <c:v>5.0999999999999996</c:v>
                </c:pt>
                <c:pt idx="8">
                  <c:v>4.7</c:v>
                </c:pt>
                <c:pt idx="9">
                  <c:v>4.3</c:v>
                </c:pt>
                <c:pt idx="10">
                  <c:v>4.4000000000000004</c:v>
                </c:pt>
                <c:pt idx="11">
                  <c:v>4.8</c:v>
                </c:pt>
                <c:pt idx="12">
                  <c:v>4.9000000000000004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'dati gruppi paesi'!$A$17</c:f>
              <c:strCache>
                <c:ptCount val="1"/>
                <c:pt idx="0">
                  <c:v>Mondo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prstDash val="solid"/>
              </a:ln>
            </c:spPr>
          </c:dPt>
          <c:dPt>
            <c:idx val="12"/>
            <c:bubble3D val="0"/>
            <c:spPr>
              <a:ln>
                <a:prstDash val="dash"/>
              </a:ln>
            </c:spPr>
          </c:dPt>
          <c:cat>
            <c:numRef>
              <c:f>'dati gruppi paesi'!$B$1:$N$1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'dati gruppi paesi'!$B$17:$N$17</c:f>
              <c:numCache>
                <c:formatCode>General</c:formatCode>
                <c:ptCount val="13"/>
                <c:pt idx="0">
                  <c:v>5.4</c:v>
                </c:pt>
                <c:pt idx="1">
                  <c:v>5.6</c:v>
                </c:pt>
                <c:pt idx="2">
                  <c:v>3</c:v>
                </c:pt>
                <c:pt idx="3">
                  <c:v>-0.1</c:v>
                </c:pt>
                <c:pt idx="4">
                  <c:v>5.4</c:v>
                </c:pt>
                <c:pt idx="5">
                  <c:v>4.3</c:v>
                </c:pt>
                <c:pt idx="6">
                  <c:v>3.5</c:v>
                </c:pt>
                <c:pt idx="7">
                  <c:v>3.5</c:v>
                </c:pt>
                <c:pt idx="8">
                  <c:v>3.6</c:v>
                </c:pt>
                <c:pt idx="9">
                  <c:v>3.5</c:v>
                </c:pt>
                <c:pt idx="10">
                  <c:v>3.2</c:v>
                </c:pt>
                <c:pt idx="11">
                  <c:v>3.8</c:v>
                </c:pt>
                <c:pt idx="12">
                  <c:v>3.9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'dati gruppi paesi'!$A$18</c:f>
              <c:strCache>
                <c:ptCount val="1"/>
                <c:pt idx="0">
                  <c:v>Zona Euro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prstDash val="solid"/>
              </a:ln>
            </c:spPr>
          </c:dPt>
          <c:dPt>
            <c:idx val="12"/>
            <c:bubble3D val="0"/>
            <c:spPr>
              <a:ln>
                <a:prstDash val="dash"/>
              </a:ln>
            </c:spPr>
          </c:dPt>
          <c:cat>
            <c:numRef>
              <c:f>'dati gruppi paesi'!$B$1:$N$1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'dati gruppi paesi'!$B$18:$N$18</c:f>
              <c:numCache>
                <c:formatCode>General</c:formatCode>
                <c:ptCount val="13"/>
                <c:pt idx="0">
                  <c:v>3.2</c:v>
                </c:pt>
                <c:pt idx="1">
                  <c:v>3</c:v>
                </c:pt>
                <c:pt idx="2">
                  <c:v>0.4</c:v>
                </c:pt>
                <c:pt idx="3">
                  <c:v>-4.5</c:v>
                </c:pt>
                <c:pt idx="4">
                  <c:v>2.1</c:v>
                </c:pt>
                <c:pt idx="5">
                  <c:v>1.6</c:v>
                </c:pt>
                <c:pt idx="6">
                  <c:v>-0.9</c:v>
                </c:pt>
                <c:pt idx="7">
                  <c:v>-0.2</c:v>
                </c:pt>
                <c:pt idx="8">
                  <c:v>1.3</c:v>
                </c:pt>
                <c:pt idx="9">
                  <c:v>2.1</c:v>
                </c:pt>
                <c:pt idx="10">
                  <c:v>1.8</c:v>
                </c:pt>
                <c:pt idx="11">
                  <c:v>2.2999999999999998</c:v>
                </c:pt>
                <c:pt idx="12">
                  <c:v>2.4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16480"/>
        <c:axId val="117718016"/>
      </c:lineChart>
      <c:catAx>
        <c:axId val="1177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17718016"/>
        <c:crosses val="autoZero"/>
        <c:auto val="1"/>
        <c:lblAlgn val="ctr"/>
        <c:lblOffset val="100"/>
        <c:tickLblSkip val="1"/>
        <c:noMultiLvlLbl val="0"/>
      </c:catAx>
      <c:valAx>
        <c:axId val="117718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716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92528175992743E-2"/>
          <c:y val="1.7279419019990923E-2"/>
          <c:w val="0.96227305071491931"/>
          <c:h val="0.87647254743359015"/>
        </c:manualLayout>
      </c:layout>
      <c:lineChart>
        <c:grouping val="standard"/>
        <c:varyColors val="0"/>
        <c:ser>
          <c:idx val="0"/>
          <c:order val="0"/>
          <c:tx>
            <c:strRef>
              <c:f>'dati PIL zona Euro'!$B$3</c:f>
              <c:strCache>
                <c:ptCount val="1"/>
                <c:pt idx="0">
                  <c:v>Zona Euro</c:v>
                </c:pt>
              </c:strCache>
            </c:strRef>
          </c:tx>
          <c:spPr>
            <a:ln w="38100">
              <a:solidFill>
                <a:srgbClr val="FF0000"/>
              </a:solidFill>
              <a:prstDash val="dash"/>
            </a:ln>
          </c:spPr>
          <c:marker>
            <c:symbol val="none"/>
          </c:marker>
          <c:dPt>
            <c:idx val="5"/>
            <c:bubble3D val="0"/>
            <c:spPr>
              <a:ln w="44450">
                <a:solidFill>
                  <a:srgbClr val="FF0000"/>
                </a:solidFill>
                <a:prstDash val="dash"/>
              </a:ln>
            </c:spPr>
          </c:dPt>
          <c:cat>
            <c:strRef>
              <c:f>'dati PIL zona Euro'!$O$2:$W$2</c:f>
              <c:strCache>
                <c:ptCount val="9"/>
                <c:pt idx="0">
                  <c:v>1° 2016</c:v>
                </c:pt>
                <c:pt idx="1">
                  <c:v>2° 2016</c:v>
                </c:pt>
                <c:pt idx="2">
                  <c:v>3° 2016</c:v>
                </c:pt>
                <c:pt idx="3">
                  <c:v>4° 2016</c:v>
                </c:pt>
                <c:pt idx="4">
                  <c:v>1° 2017</c:v>
                </c:pt>
                <c:pt idx="5">
                  <c:v>2° 2017</c:v>
                </c:pt>
                <c:pt idx="6">
                  <c:v>3° 2017</c:v>
                </c:pt>
                <c:pt idx="7">
                  <c:v>4° 2017</c:v>
                </c:pt>
                <c:pt idx="8">
                  <c:v>1° 2018</c:v>
                </c:pt>
              </c:strCache>
            </c:strRef>
          </c:cat>
          <c:val>
            <c:numRef>
              <c:f>'dati PIL zona Euro'!$O$3:$W$3</c:f>
              <c:numCache>
                <c:formatCode>0.0%</c:formatCode>
                <c:ptCount val="9"/>
                <c:pt idx="0">
                  <c:v>1.7000000000000001E-2</c:v>
                </c:pt>
                <c:pt idx="1">
                  <c:v>1.6E-2</c:v>
                </c:pt>
                <c:pt idx="2">
                  <c:v>1.7999999999999999E-2</c:v>
                </c:pt>
                <c:pt idx="3">
                  <c:v>1.9E-2</c:v>
                </c:pt>
                <c:pt idx="4">
                  <c:v>2.1000000000000001E-2</c:v>
                </c:pt>
                <c:pt idx="5">
                  <c:v>2.5000000000000001E-2</c:v>
                </c:pt>
                <c:pt idx="6">
                  <c:v>2.8000000000000001E-2</c:v>
                </c:pt>
                <c:pt idx="7">
                  <c:v>2.8000000000000001E-2</c:v>
                </c:pt>
                <c:pt idx="8">
                  <c:v>2.5000000000000001E-2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'dati PIL zona Euro'!$B$4</c:f>
              <c:strCache>
                <c:ptCount val="1"/>
                <c:pt idx="0">
                  <c:v>Italia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'dati PIL zona Euro'!$O$2:$W$2</c:f>
              <c:strCache>
                <c:ptCount val="9"/>
                <c:pt idx="0">
                  <c:v>1° 2016</c:v>
                </c:pt>
                <c:pt idx="1">
                  <c:v>2° 2016</c:v>
                </c:pt>
                <c:pt idx="2">
                  <c:v>3° 2016</c:v>
                </c:pt>
                <c:pt idx="3">
                  <c:v>4° 2016</c:v>
                </c:pt>
                <c:pt idx="4">
                  <c:v>1° 2017</c:v>
                </c:pt>
                <c:pt idx="5">
                  <c:v>2° 2017</c:v>
                </c:pt>
                <c:pt idx="6">
                  <c:v>3° 2017</c:v>
                </c:pt>
                <c:pt idx="7">
                  <c:v>4° 2017</c:v>
                </c:pt>
                <c:pt idx="8">
                  <c:v>1° 2018</c:v>
                </c:pt>
              </c:strCache>
            </c:strRef>
          </c:cat>
          <c:val>
            <c:numRef>
              <c:f>'dati PIL zona Euro'!$O$4:$W$4</c:f>
              <c:numCache>
                <c:formatCode>0.0%</c:formatCode>
                <c:ptCount val="9"/>
                <c:pt idx="0">
                  <c:v>1.0999999999999999E-2</c:v>
                </c:pt>
                <c:pt idx="1">
                  <c:v>8.0000000000000002E-3</c:v>
                </c:pt>
                <c:pt idx="2">
                  <c:v>0.01</c:v>
                </c:pt>
                <c:pt idx="3">
                  <c:v>0.01</c:v>
                </c:pt>
                <c:pt idx="4">
                  <c:v>1.2999999999999999E-2</c:v>
                </c:pt>
                <c:pt idx="5">
                  <c:v>1.6E-2</c:v>
                </c:pt>
                <c:pt idx="6">
                  <c:v>1.7000000000000001E-2</c:v>
                </c:pt>
                <c:pt idx="7">
                  <c:v>1.6E-2</c:v>
                </c:pt>
                <c:pt idx="8">
                  <c:v>1.4E-2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'dati PIL zona Euro'!$B$5</c:f>
              <c:strCache>
                <c:ptCount val="1"/>
                <c:pt idx="0">
                  <c:v>Francia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'dati PIL zona Euro'!$O$2:$W$2</c:f>
              <c:strCache>
                <c:ptCount val="9"/>
                <c:pt idx="0">
                  <c:v>1° 2016</c:v>
                </c:pt>
                <c:pt idx="1">
                  <c:v>2° 2016</c:v>
                </c:pt>
                <c:pt idx="2">
                  <c:v>3° 2016</c:v>
                </c:pt>
                <c:pt idx="3">
                  <c:v>4° 2016</c:v>
                </c:pt>
                <c:pt idx="4">
                  <c:v>1° 2017</c:v>
                </c:pt>
                <c:pt idx="5">
                  <c:v>2° 2017</c:v>
                </c:pt>
                <c:pt idx="6">
                  <c:v>3° 2017</c:v>
                </c:pt>
                <c:pt idx="7">
                  <c:v>4° 2017</c:v>
                </c:pt>
                <c:pt idx="8">
                  <c:v>1° 2018</c:v>
                </c:pt>
              </c:strCache>
            </c:strRef>
          </c:cat>
          <c:val>
            <c:numRef>
              <c:f>'dati PIL zona Euro'!$O$5:$W$5</c:f>
              <c:numCache>
                <c:formatCode>0.0%</c:formatCode>
                <c:ptCount val="9"/>
                <c:pt idx="0">
                  <c:v>1.2E-2</c:v>
                </c:pt>
                <c:pt idx="1">
                  <c:v>1.0999999999999999E-2</c:v>
                </c:pt>
                <c:pt idx="2">
                  <c:v>8.9999999999999993E-3</c:v>
                </c:pt>
                <c:pt idx="3">
                  <c:v>1.2E-2</c:v>
                </c:pt>
                <c:pt idx="4">
                  <c:v>1.2E-2</c:v>
                </c:pt>
                <c:pt idx="5">
                  <c:v>2.3E-2</c:v>
                </c:pt>
                <c:pt idx="6">
                  <c:v>2.7E-2</c:v>
                </c:pt>
                <c:pt idx="7">
                  <c:v>2.8000000000000001E-2</c:v>
                </c:pt>
                <c:pt idx="8">
                  <c:v>2.1999999999999999E-2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'dati PIL zona Euro'!$B$6</c:f>
              <c:strCache>
                <c:ptCount val="1"/>
                <c:pt idx="0">
                  <c:v>Germania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'dati PIL zona Euro'!$O$2:$W$2</c:f>
              <c:strCache>
                <c:ptCount val="9"/>
                <c:pt idx="0">
                  <c:v>1° 2016</c:v>
                </c:pt>
                <c:pt idx="1">
                  <c:v>2° 2016</c:v>
                </c:pt>
                <c:pt idx="2">
                  <c:v>3° 2016</c:v>
                </c:pt>
                <c:pt idx="3">
                  <c:v>4° 2016</c:v>
                </c:pt>
                <c:pt idx="4">
                  <c:v>1° 2017</c:v>
                </c:pt>
                <c:pt idx="5">
                  <c:v>2° 2017</c:v>
                </c:pt>
                <c:pt idx="6">
                  <c:v>3° 2017</c:v>
                </c:pt>
                <c:pt idx="7">
                  <c:v>4° 2017</c:v>
                </c:pt>
                <c:pt idx="8">
                  <c:v>1° 2018</c:v>
                </c:pt>
              </c:strCache>
            </c:strRef>
          </c:cat>
          <c:val>
            <c:numRef>
              <c:f>'dati PIL zona Euro'!$O$6:$W$6</c:f>
              <c:numCache>
                <c:formatCode>0.0%</c:formatCode>
                <c:ptCount val="9"/>
                <c:pt idx="0">
                  <c:v>1.7999999999999999E-2</c:v>
                </c:pt>
                <c:pt idx="1">
                  <c:v>1.7999999999999999E-2</c:v>
                </c:pt>
                <c:pt idx="2">
                  <c:v>1.7000000000000001E-2</c:v>
                </c:pt>
                <c:pt idx="3">
                  <c:v>1.9E-2</c:v>
                </c:pt>
                <c:pt idx="4">
                  <c:v>2.1000000000000001E-2</c:v>
                </c:pt>
                <c:pt idx="5">
                  <c:v>2.3E-2</c:v>
                </c:pt>
                <c:pt idx="6">
                  <c:v>2.7E-2</c:v>
                </c:pt>
                <c:pt idx="7">
                  <c:v>2.9000000000000001E-2</c:v>
                </c:pt>
                <c:pt idx="8">
                  <c:v>2.3E-2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'dati PIL zona Euro'!$B$7</c:f>
              <c:strCache>
                <c:ptCount val="1"/>
                <c:pt idx="0">
                  <c:v>Regno Unito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'dati PIL zona Euro'!$O$2:$W$2</c:f>
              <c:strCache>
                <c:ptCount val="9"/>
                <c:pt idx="0">
                  <c:v>1° 2016</c:v>
                </c:pt>
                <c:pt idx="1">
                  <c:v>2° 2016</c:v>
                </c:pt>
                <c:pt idx="2">
                  <c:v>3° 2016</c:v>
                </c:pt>
                <c:pt idx="3">
                  <c:v>4° 2016</c:v>
                </c:pt>
                <c:pt idx="4">
                  <c:v>1° 2017</c:v>
                </c:pt>
                <c:pt idx="5">
                  <c:v>2° 2017</c:v>
                </c:pt>
                <c:pt idx="6">
                  <c:v>3° 2017</c:v>
                </c:pt>
                <c:pt idx="7">
                  <c:v>4° 2017</c:v>
                </c:pt>
                <c:pt idx="8">
                  <c:v>1° 2018</c:v>
                </c:pt>
              </c:strCache>
            </c:strRef>
          </c:cat>
          <c:val>
            <c:numRef>
              <c:f>'dati PIL zona Euro'!$O$7:$W$7</c:f>
              <c:numCache>
                <c:formatCode>0.0%</c:formatCode>
                <c:ptCount val="9"/>
                <c:pt idx="0">
                  <c:v>1.6E-2</c:v>
                </c:pt>
                <c:pt idx="1">
                  <c:v>1.7000000000000001E-2</c:v>
                </c:pt>
                <c:pt idx="2">
                  <c:v>0.02</c:v>
                </c:pt>
                <c:pt idx="3">
                  <c:v>1.6E-2</c:v>
                </c:pt>
                <c:pt idx="4">
                  <c:v>0.02</c:v>
                </c:pt>
                <c:pt idx="5">
                  <c:v>1.9E-2</c:v>
                </c:pt>
                <c:pt idx="6">
                  <c:v>1.7999999999999999E-2</c:v>
                </c:pt>
                <c:pt idx="7">
                  <c:v>1.4E-2</c:v>
                </c:pt>
                <c:pt idx="8">
                  <c:v>1.2E-2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24160"/>
        <c:axId val="63730048"/>
      </c:lineChart>
      <c:catAx>
        <c:axId val="63724160"/>
        <c:scaling>
          <c:orientation val="minMax"/>
        </c:scaling>
        <c:delete val="0"/>
        <c:axPos val="b"/>
        <c:majorTickMark val="in"/>
        <c:minorTickMark val="none"/>
        <c:tickLblPos val="low"/>
        <c:crossAx val="63730048"/>
        <c:crosses val="autoZero"/>
        <c:auto val="1"/>
        <c:lblAlgn val="ctr"/>
        <c:lblOffset val="100"/>
        <c:noMultiLvlLbl val="0"/>
      </c:catAx>
      <c:valAx>
        <c:axId val="63730048"/>
        <c:scaling>
          <c:orientation val="minMax"/>
          <c:max val="3.0000000000000006E-2"/>
          <c:min val="5.000000000000001E-3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3724160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19133331650448263"/>
          <c:y val="0.95057671315486136"/>
          <c:w val="0.61430893673892117"/>
          <c:h val="4.94233905487958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67159855588436E-2"/>
          <c:y val="1.8662468600885888E-2"/>
          <c:w val="0.93918053271890689"/>
          <c:h val="0.798148980714566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'valori concatenati'!$D$4</c:f>
              <c:strCache>
                <c:ptCount val="1"/>
                <c:pt idx="0">
                  <c:v>Spesa delle famiglie e delle ISP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concatenati'!$A$25:$B$37</c:f>
              <c:strCache>
                <c:ptCount val="13"/>
                <c:pt idx="0">
                  <c:v>1° 2015</c:v>
                </c:pt>
                <c:pt idx="1">
                  <c:v>2° 2015</c:v>
                </c:pt>
                <c:pt idx="2">
                  <c:v>3° 2015</c:v>
                </c:pt>
                <c:pt idx="3">
                  <c:v>4° 2015</c:v>
                </c:pt>
                <c:pt idx="4">
                  <c:v>1° 2016</c:v>
                </c:pt>
                <c:pt idx="5">
                  <c:v>2° 2016</c:v>
                </c:pt>
                <c:pt idx="6">
                  <c:v>3° 2016</c:v>
                </c:pt>
                <c:pt idx="7">
                  <c:v>4° 2016</c:v>
                </c:pt>
                <c:pt idx="8">
                  <c:v>1° 2017</c:v>
                </c:pt>
                <c:pt idx="9">
                  <c:v>2° 2017</c:v>
                </c:pt>
                <c:pt idx="10">
                  <c:v>3° 2017</c:v>
                </c:pt>
                <c:pt idx="11">
                  <c:v>4° 2017</c:v>
                </c:pt>
                <c:pt idx="12">
                  <c:v>1° 2018</c:v>
                </c:pt>
              </c:strCache>
            </c:strRef>
          </c:cat>
          <c:val>
            <c:numRef>
              <c:f>'valori concatenati'!$D$25:$D$37</c:f>
              <c:numCache>
                <c:formatCode>0.0</c:formatCode>
                <c:ptCount val="13"/>
                <c:pt idx="0">
                  <c:v>1.2</c:v>
                </c:pt>
                <c:pt idx="1">
                  <c:v>1.8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2.1</c:v>
                </c:pt>
                <c:pt idx="5">
                  <c:v>1.5</c:v>
                </c:pt>
                <c:pt idx="6">
                  <c:v>1.1000000000000001</c:v>
                </c:pt>
                <c:pt idx="7">
                  <c:v>1</c:v>
                </c:pt>
                <c:pt idx="8">
                  <c:v>1.6</c:v>
                </c:pt>
                <c:pt idx="9">
                  <c:v>1.4</c:v>
                </c:pt>
                <c:pt idx="10">
                  <c:v>1.4</c:v>
                </c:pt>
                <c:pt idx="11">
                  <c:v>1.1000000000000001</c:v>
                </c:pt>
                <c:pt idx="12">
                  <c:v>0.8</c:v>
                </c:pt>
              </c:numCache>
            </c:numRef>
          </c:val>
        </c:ser>
        <c:ser>
          <c:idx val="2"/>
          <c:order val="2"/>
          <c:tx>
            <c:strRef>
              <c:f>'valori concatenati'!$E$4</c:f>
              <c:strCache>
                <c:ptCount val="1"/>
                <c:pt idx="0">
                  <c:v>Spesa della P.A.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concatenati'!$A$25:$B$37</c:f>
              <c:strCache>
                <c:ptCount val="13"/>
                <c:pt idx="0">
                  <c:v>1° 2015</c:v>
                </c:pt>
                <c:pt idx="1">
                  <c:v>2° 2015</c:v>
                </c:pt>
                <c:pt idx="2">
                  <c:v>3° 2015</c:v>
                </c:pt>
                <c:pt idx="3">
                  <c:v>4° 2015</c:v>
                </c:pt>
                <c:pt idx="4">
                  <c:v>1° 2016</c:v>
                </c:pt>
                <c:pt idx="5">
                  <c:v>2° 2016</c:v>
                </c:pt>
                <c:pt idx="6">
                  <c:v>3° 2016</c:v>
                </c:pt>
                <c:pt idx="7">
                  <c:v>4° 2016</c:v>
                </c:pt>
                <c:pt idx="8">
                  <c:v>1° 2017</c:v>
                </c:pt>
                <c:pt idx="9">
                  <c:v>2° 2017</c:v>
                </c:pt>
                <c:pt idx="10">
                  <c:v>3° 2017</c:v>
                </c:pt>
                <c:pt idx="11">
                  <c:v>4° 2017</c:v>
                </c:pt>
                <c:pt idx="12">
                  <c:v>1° 2018</c:v>
                </c:pt>
              </c:strCache>
            </c:strRef>
          </c:cat>
          <c:val>
            <c:numRef>
              <c:f>'valori concatenati'!$E$25:$E$37</c:f>
              <c:numCache>
                <c:formatCode>0.0</c:formatCode>
                <c:ptCount val="13"/>
                <c:pt idx="0">
                  <c:v>-0.8</c:v>
                </c:pt>
                <c:pt idx="1">
                  <c:v>-0.2</c:v>
                </c:pt>
                <c:pt idx="2">
                  <c:v>-0.5</c:v>
                </c:pt>
                <c:pt idx="3">
                  <c:v>-0.8</c:v>
                </c:pt>
                <c:pt idx="4">
                  <c:v>0.8</c:v>
                </c:pt>
                <c:pt idx="5">
                  <c:v>0.7</c:v>
                </c:pt>
                <c:pt idx="6">
                  <c:v>0.2</c:v>
                </c:pt>
                <c:pt idx="7">
                  <c:v>0.6</c:v>
                </c:pt>
                <c:pt idx="8">
                  <c:v>-0.2</c:v>
                </c:pt>
                <c:pt idx="9">
                  <c:v>0.1</c:v>
                </c:pt>
                <c:pt idx="10">
                  <c:v>0.4</c:v>
                </c:pt>
                <c:pt idx="11">
                  <c:v>0.2</c:v>
                </c:pt>
                <c:pt idx="12">
                  <c:v>0.1</c:v>
                </c:pt>
              </c:numCache>
            </c:numRef>
          </c:val>
        </c:ser>
        <c:ser>
          <c:idx val="3"/>
          <c:order val="3"/>
          <c:tx>
            <c:strRef>
              <c:f>'valori concatenati'!$F$4</c:f>
              <c:strCache>
                <c:ptCount val="1"/>
                <c:pt idx="0">
                  <c:v>Investimenti fissi lordi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concatenati'!$A$25:$B$37</c:f>
              <c:strCache>
                <c:ptCount val="13"/>
                <c:pt idx="0">
                  <c:v>1° 2015</c:v>
                </c:pt>
                <c:pt idx="1">
                  <c:v>2° 2015</c:v>
                </c:pt>
                <c:pt idx="2">
                  <c:v>3° 2015</c:v>
                </c:pt>
                <c:pt idx="3">
                  <c:v>4° 2015</c:v>
                </c:pt>
                <c:pt idx="4">
                  <c:v>1° 2016</c:v>
                </c:pt>
                <c:pt idx="5">
                  <c:v>2° 2016</c:v>
                </c:pt>
                <c:pt idx="6">
                  <c:v>3° 2016</c:v>
                </c:pt>
                <c:pt idx="7">
                  <c:v>4° 2016</c:v>
                </c:pt>
                <c:pt idx="8">
                  <c:v>1° 2017</c:v>
                </c:pt>
                <c:pt idx="9">
                  <c:v>2° 2017</c:v>
                </c:pt>
                <c:pt idx="10">
                  <c:v>3° 2017</c:v>
                </c:pt>
                <c:pt idx="11">
                  <c:v>4° 2017</c:v>
                </c:pt>
                <c:pt idx="12">
                  <c:v>1° 2018</c:v>
                </c:pt>
              </c:strCache>
            </c:strRef>
          </c:cat>
          <c:val>
            <c:numRef>
              <c:f>'valori concatenati'!$F$25:$F$37</c:f>
              <c:numCache>
                <c:formatCode>0.0</c:formatCode>
                <c:ptCount val="13"/>
                <c:pt idx="0">
                  <c:v>0.3</c:v>
                </c:pt>
                <c:pt idx="1">
                  <c:v>2</c:v>
                </c:pt>
                <c:pt idx="2">
                  <c:v>3.1</c:v>
                </c:pt>
                <c:pt idx="3">
                  <c:v>2.2000000000000002</c:v>
                </c:pt>
                <c:pt idx="4">
                  <c:v>2.7</c:v>
                </c:pt>
                <c:pt idx="5">
                  <c:v>1.9</c:v>
                </c:pt>
                <c:pt idx="6">
                  <c:v>3.1</c:v>
                </c:pt>
                <c:pt idx="7">
                  <c:v>5.5</c:v>
                </c:pt>
                <c:pt idx="8">
                  <c:v>2.6</c:v>
                </c:pt>
                <c:pt idx="9">
                  <c:v>4.0999999999999996</c:v>
                </c:pt>
                <c:pt idx="10">
                  <c:v>5.0999999999999996</c:v>
                </c:pt>
                <c:pt idx="11">
                  <c:v>3.9</c:v>
                </c:pt>
                <c:pt idx="12">
                  <c:v>4.5</c:v>
                </c:pt>
              </c:numCache>
            </c:numRef>
          </c:val>
        </c:ser>
        <c:ser>
          <c:idx val="4"/>
          <c:order val="4"/>
          <c:tx>
            <c:strRef>
              <c:f>'valori concatenati'!$G$4</c:f>
              <c:strCache>
                <c:ptCount val="1"/>
                <c:pt idx="0">
                  <c:v>Importazioni di beni e servizi fob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concatenati'!$A$25:$B$37</c:f>
              <c:strCache>
                <c:ptCount val="13"/>
                <c:pt idx="0">
                  <c:v>1° 2015</c:v>
                </c:pt>
                <c:pt idx="1">
                  <c:v>2° 2015</c:v>
                </c:pt>
                <c:pt idx="2">
                  <c:v>3° 2015</c:v>
                </c:pt>
                <c:pt idx="3">
                  <c:v>4° 2015</c:v>
                </c:pt>
                <c:pt idx="4">
                  <c:v>1° 2016</c:v>
                </c:pt>
                <c:pt idx="5">
                  <c:v>2° 2016</c:v>
                </c:pt>
                <c:pt idx="6">
                  <c:v>3° 2016</c:v>
                </c:pt>
                <c:pt idx="7">
                  <c:v>4° 2016</c:v>
                </c:pt>
                <c:pt idx="8">
                  <c:v>1° 2017</c:v>
                </c:pt>
                <c:pt idx="9">
                  <c:v>2° 2017</c:v>
                </c:pt>
                <c:pt idx="10">
                  <c:v>3° 2017</c:v>
                </c:pt>
                <c:pt idx="11">
                  <c:v>4° 2017</c:v>
                </c:pt>
                <c:pt idx="12">
                  <c:v>1° 2018</c:v>
                </c:pt>
              </c:strCache>
            </c:strRef>
          </c:cat>
          <c:val>
            <c:numRef>
              <c:f>'valori concatenati'!$G$25:$G$37</c:f>
              <c:numCache>
                <c:formatCode>0.0</c:formatCode>
                <c:ptCount val="13"/>
                <c:pt idx="0">
                  <c:v>7</c:v>
                </c:pt>
                <c:pt idx="1">
                  <c:v>6.9</c:v>
                </c:pt>
                <c:pt idx="2">
                  <c:v>5.5</c:v>
                </c:pt>
                <c:pt idx="3">
                  <c:v>7.2</c:v>
                </c:pt>
                <c:pt idx="4">
                  <c:v>3</c:v>
                </c:pt>
                <c:pt idx="5">
                  <c:v>3.2</c:v>
                </c:pt>
                <c:pt idx="6">
                  <c:v>4.5999999999999996</c:v>
                </c:pt>
                <c:pt idx="7">
                  <c:v>4.3</c:v>
                </c:pt>
                <c:pt idx="8">
                  <c:v>5.9</c:v>
                </c:pt>
                <c:pt idx="9">
                  <c:v>5.7</c:v>
                </c:pt>
                <c:pt idx="10">
                  <c:v>6.3</c:v>
                </c:pt>
                <c:pt idx="11">
                  <c:v>5</c:v>
                </c:pt>
                <c:pt idx="12">
                  <c:v>2.7</c:v>
                </c:pt>
              </c:numCache>
            </c:numRef>
          </c:val>
        </c:ser>
        <c:ser>
          <c:idx val="5"/>
          <c:order val="5"/>
          <c:tx>
            <c:strRef>
              <c:f>'valori concatenati'!$H$4</c:f>
              <c:strCache>
                <c:ptCount val="1"/>
                <c:pt idx="0">
                  <c:v>Esportazioni di beni e servizi fob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concatenati'!$A$25:$B$37</c:f>
              <c:strCache>
                <c:ptCount val="13"/>
                <c:pt idx="0">
                  <c:v>1° 2015</c:v>
                </c:pt>
                <c:pt idx="1">
                  <c:v>2° 2015</c:v>
                </c:pt>
                <c:pt idx="2">
                  <c:v>3° 2015</c:v>
                </c:pt>
                <c:pt idx="3">
                  <c:v>4° 2015</c:v>
                </c:pt>
                <c:pt idx="4">
                  <c:v>1° 2016</c:v>
                </c:pt>
                <c:pt idx="5">
                  <c:v>2° 2016</c:v>
                </c:pt>
                <c:pt idx="6">
                  <c:v>3° 2016</c:v>
                </c:pt>
                <c:pt idx="7">
                  <c:v>4° 2016</c:v>
                </c:pt>
                <c:pt idx="8">
                  <c:v>1° 2017</c:v>
                </c:pt>
                <c:pt idx="9">
                  <c:v>2° 2017</c:v>
                </c:pt>
                <c:pt idx="10">
                  <c:v>3° 2017</c:v>
                </c:pt>
                <c:pt idx="11">
                  <c:v>4° 2017</c:v>
                </c:pt>
                <c:pt idx="12">
                  <c:v>1° 2018</c:v>
                </c:pt>
              </c:strCache>
            </c:strRef>
          </c:cat>
          <c:val>
            <c:numRef>
              <c:f>'valori concatenati'!$H$25:$H$37</c:f>
              <c:numCache>
                <c:formatCode>0.0</c:formatCode>
                <c:ptCount val="13"/>
                <c:pt idx="0">
                  <c:v>4.8</c:v>
                </c:pt>
                <c:pt idx="1">
                  <c:v>5.6</c:v>
                </c:pt>
                <c:pt idx="2">
                  <c:v>3.1</c:v>
                </c:pt>
                <c:pt idx="3">
                  <c:v>3.3</c:v>
                </c:pt>
                <c:pt idx="4">
                  <c:v>1.1000000000000001</c:v>
                </c:pt>
                <c:pt idx="5">
                  <c:v>1.6</c:v>
                </c:pt>
                <c:pt idx="6">
                  <c:v>3.8</c:v>
                </c:pt>
                <c:pt idx="7">
                  <c:v>3.9</c:v>
                </c:pt>
                <c:pt idx="8">
                  <c:v>6.8</c:v>
                </c:pt>
                <c:pt idx="9">
                  <c:v>5</c:v>
                </c:pt>
                <c:pt idx="10">
                  <c:v>6.1</c:v>
                </c:pt>
                <c:pt idx="11">
                  <c:v>6.1</c:v>
                </c:pt>
                <c:pt idx="1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74880"/>
        <c:axId val="97280768"/>
      </c:barChart>
      <c:lineChart>
        <c:grouping val="standard"/>
        <c:varyColors val="0"/>
        <c:ser>
          <c:idx val="0"/>
          <c:order val="0"/>
          <c:tx>
            <c:strRef>
              <c:f>'valori concatenati'!$C$4</c:f>
              <c:strCache>
                <c:ptCount val="1"/>
                <c:pt idx="0">
                  <c:v>Prodotto interno lordo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'valori concatenati'!$A$25:$B$37</c:f>
              <c:strCache>
                <c:ptCount val="13"/>
                <c:pt idx="0">
                  <c:v>1° 2015</c:v>
                </c:pt>
                <c:pt idx="1">
                  <c:v>2° 2015</c:v>
                </c:pt>
                <c:pt idx="2">
                  <c:v>3° 2015</c:v>
                </c:pt>
                <c:pt idx="3">
                  <c:v>4° 2015</c:v>
                </c:pt>
                <c:pt idx="4">
                  <c:v>1° 2016</c:v>
                </c:pt>
                <c:pt idx="5">
                  <c:v>2° 2016</c:v>
                </c:pt>
                <c:pt idx="6">
                  <c:v>3° 2016</c:v>
                </c:pt>
                <c:pt idx="7">
                  <c:v>4° 2016</c:v>
                </c:pt>
                <c:pt idx="8">
                  <c:v>1° 2017</c:v>
                </c:pt>
                <c:pt idx="9">
                  <c:v>2° 2017</c:v>
                </c:pt>
                <c:pt idx="10">
                  <c:v>3° 2017</c:v>
                </c:pt>
                <c:pt idx="11">
                  <c:v>4° 2017</c:v>
                </c:pt>
                <c:pt idx="12">
                  <c:v>1° 2018</c:v>
                </c:pt>
              </c:strCache>
            </c:strRef>
          </c:cat>
          <c:val>
            <c:numRef>
              <c:f>'valori concatenati'!$C$25:$C$37</c:f>
              <c:numCache>
                <c:formatCode>0.0</c:formatCode>
                <c:ptCount val="13"/>
                <c:pt idx="0">
                  <c:v>0.4</c:v>
                </c:pt>
                <c:pt idx="1">
                  <c:v>0.9</c:v>
                </c:pt>
                <c:pt idx="2">
                  <c:v>0.9</c:v>
                </c:pt>
                <c:pt idx="3">
                  <c:v>1.2</c:v>
                </c:pt>
                <c:pt idx="4">
                  <c:v>1.2</c:v>
                </c:pt>
                <c:pt idx="5">
                  <c:v>0.8</c:v>
                </c:pt>
                <c:pt idx="6">
                  <c:v>0.8</c:v>
                </c:pt>
                <c:pt idx="7">
                  <c:v>1</c:v>
                </c:pt>
                <c:pt idx="8">
                  <c:v>1.3</c:v>
                </c:pt>
                <c:pt idx="9">
                  <c:v>1.6</c:v>
                </c:pt>
                <c:pt idx="10">
                  <c:v>1.7</c:v>
                </c:pt>
                <c:pt idx="11">
                  <c:v>1.6</c:v>
                </c:pt>
                <c:pt idx="12">
                  <c:v>1.4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74880"/>
        <c:axId val="97280768"/>
      </c:lineChart>
      <c:catAx>
        <c:axId val="97274880"/>
        <c:scaling>
          <c:orientation val="minMax"/>
        </c:scaling>
        <c:delete val="0"/>
        <c:axPos val="b"/>
        <c:majorTickMark val="out"/>
        <c:minorTickMark val="none"/>
        <c:tickLblPos val="low"/>
        <c:crossAx val="97280768"/>
        <c:crosses val="autoZero"/>
        <c:auto val="1"/>
        <c:lblAlgn val="ctr"/>
        <c:lblOffset val="100"/>
        <c:noMultiLvlLbl val="0"/>
      </c:catAx>
      <c:valAx>
        <c:axId val="972807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7274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0.73695</cdr:x>
      <cdr:y>0.14286</cdr:y>
    </cdr:from>
    <cdr:to>
      <cdr:x>0.83735</cdr:x>
      <cdr:y>0.18587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854265" y="868456"/>
          <a:ext cx="933823" cy="261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0.73122</cdr:x>
      <cdr:y>0.35273</cdr:y>
    </cdr:from>
    <cdr:to>
      <cdr:x>0.8256</cdr:x>
      <cdr:y>0.40957</cdr:y>
    </cdr:to>
    <cdr:sp macro="" textlink="">
      <cdr:nvSpPr>
        <cdr:cNvPr id="9" name="CasellaDiTesto 1"/>
        <cdr:cNvSpPr txBox="1"/>
      </cdr:nvSpPr>
      <cdr:spPr>
        <a:xfrm xmlns:a="http://schemas.openxmlformats.org/drawingml/2006/main" rot="21424702">
          <a:off x="6504491" y="1676316"/>
          <a:ext cx="839551" cy="27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0" dirty="0"/>
            <a:t>M</a:t>
          </a:r>
          <a:r>
            <a:rPr lang="it-IT" sz="1100" dirty="0"/>
            <a:t>ondo</a:t>
          </a:r>
        </a:p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0.61612</cdr:x>
      <cdr:y>0.48285</cdr:y>
    </cdr:from>
    <cdr:to>
      <cdr:x>0.71049</cdr:x>
      <cdr:y>0.5356</cdr:y>
    </cdr:to>
    <cdr:sp macro="" textlink="">
      <cdr:nvSpPr>
        <cdr:cNvPr id="11" name="CasellaDiTesto 1"/>
        <cdr:cNvSpPr txBox="1"/>
      </cdr:nvSpPr>
      <cdr:spPr>
        <a:xfrm xmlns:a="http://schemas.openxmlformats.org/drawingml/2006/main" rot="20428311">
          <a:off x="5480667" y="2294708"/>
          <a:ext cx="839462" cy="250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-18000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/>
            <a:t>Area</a:t>
          </a:r>
          <a:r>
            <a:rPr lang="it-IT" sz="1100" baseline="0" dirty="0"/>
            <a:t> euro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0.60126</cdr:x>
      <cdr:y>0.86111</cdr:y>
    </cdr:from>
    <cdr:to>
      <cdr:x>0.94483</cdr:x>
      <cdr:y>0.90942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5590469" y="5224089"/>
          <a:ext cx="3194468" cy="293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dirty="0"/>
            <a:t>Fonte: FMI, World</a:t>
          </a:r>
          <a:r>
            <a:rPr lang="it-IT" sz="900" baseline="0" dirty="0"/>
            <a:t> </a:t>
          </a:r>
          <a:r>
            <a:rPr lang="it-IT" sz="900" baseline="0" dirty="0" err="1"/>
            <a:t>Economic</a:t>
          </a:r>
          <a:r>
            <a:rPr lang="it-IT" sz="900" baseline="0" dirty="0"/>
            <a:t> Outlook </a:t>
          </a:r>
          <a:r>
            <a:rPr lang="it-IT" sz="900" baseline="0" dirty="0" err="1"/>
            <a:t>Projections</a:t>
          </a:r>
          <a:r>
            <a:rPr lang="it-IT" sz="900" baseline="0" dirty="0"/>
            <a:t>, </a:t>
          </a:r>
          <a:r>
            <a:rPr lang="it-IT" sz="900" baseline="0" dirty="0" smtClean="0"/>
            <a:t>aprile </a:t>
          </a:r>
          <a:r>
            <a:rPr lang="it-IT" sz="900" baseline="0" dirty="0"/>
            <a:t>2018</a:t>
          </a:r>
        </a:p>
        <a:p xmlns:a="http://schemas.openxmlformats.org/drawingml/2006/main">
          <a:endParaRPr lang="it-IT" sz="900" dirty="0"/>
        </a:p>
      </cdr:txBody>
    </cdr:sp>
  </cdr:relSizeAnchor>
  <cdr:relSizeAnchor xmlns:cdr="http://schemas.openxmlformats.org/drawingml/2006/chartDrawing">
    <cdr:from>
      <cdr:x>0.69303</cdr:x>
      <cdr:y>0.27322</cdr:y>
    </cdr:from>
    <cdr:to>
      <cdr:x>0.84587</cdr:x>
      <cdr:y>0.33006</cdr:y>
    </cdr:to>
    <cdr:sp macro="" textlink="">
      <cdr:nvSpPr>
        <cdr:cNvPr id="12" name="CasellaDiTesto 1"/>
        <cdr:cNvSpPr txBox="1"/>
      </cdr:nvSpPr>
      <cdr:spPr>
        <a:xfrm xmlns:a="http://schemas.openxmlformats.org/drawingml/2006/main" rot="21420217">
          <a:off x="6164793" y="1298464"/>
          <a:ext cx="1359577" cy="27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/>
            <a:t>Economie emergenti</a:t>
          </a:r>
        </a:p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0.5946</cdr:x>
      <cdr:y>0.41208</cdr:y>
    </cdr:from>
    <cdr:to>
      <cdr:x>0.75301</cdr:x>
      <cdr:y>0.46892</cdr:y>
    </cdr:to>
    <cdr:sp macro="" textlink="">
      <cdr:nvSpPr>
        <cdr:cNvPr id="13" name="CasellaDiTesto 1"/>
        <cdr:cNvSpPr txBox="1"/>
      </cdr:nvSpPr>
      <cdr:spPr>
        <a:xfrm xmlns:a="http://schemas.openxmlformats.org/drawingml/2006/main">
          <a:off x="5289256" y="1958379"/>
          <a:ext cx="1409125" cy="27012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rot="-12000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/>
            <a:t>Economie</a:t>
          </a:r>
          <a:r>
            <a:rPr lang="it-IT" sz="1100" baseline="0" dirty="0"/>
            <a:t> avanzate</a:t>
          </a:r>
        </a:p>
        <a:p xmlns:a="http://schemas.openxmlformats.org/drawingml/2006/main">
          <a:endParaRPr lang="it-IT" sz="1100" dirty="0"/>
        </a:p>
        <a:p xmlns:a="http://schemas.openxmlformats.org/drawingml/2006/main">
          <a:endParaRPr lang="it-IT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0.79657</cdr:x>
      <cdr:y>0.82735</cdr:y>
    </cdr:from>
    <cdr:to>
      <cdr:x>0.96141</cdr:x>
      <cdr:y>0.87554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413157" y="5031907"/>
          <a:ext cx="1534097" cy="293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/>
            <a:t>Fonte: Eurostat</a:t>
          </a:r>
          <a:endParaRPr lang="it-IT" sz="1000" baseline="0"/>
        </a:p>
        <a:p xmlns:a="http://schemas.openxmlformats.org/drawingml/2006/main">
          <a:endParaRPr lang="it-IT" sz="1000"/>
        </a:p>
      </cdr:txBody>
    </cdr:sp>
  </cdr:relSizeAnchor>
  <cdr:relSizeAnchor xmlns:cdr="http://schemas.openxmlformats.org/drawingml/2006/chartDrawing">
    <cdr:from>
      <cdr:x>0.79657</cdr:x>
      <cdr:y>0.82735</cdr:y>
    </cdr:from>
    <cdr:to>
      <cdr:x>0.96141</cdr:x>
      <cdr:y>0.87554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7413157" y="5031907"/>
          <a:ext cx="1534097" cy="293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/>
            <a:t>Fonte: Eurostat</a:t>
          </a:r>
          <a:endParaRPr lang="it-IT" sz="1000" baseline="0"/>
        </a:p>
        <a:p xmlns:a="http://schemas.openxmlformats.org/drawingml/2006/main">
          <a:endParaRPr lang="it-IT" sz="1000"/>
        </a:p>
      </cdr:txBody>
    </cdr:sp>
  </cdr:relSizeAnchor>
  <cdr:relSizeAnchor xmlns:cdr="http://schemas.openxmlformats.org/drawingml/2006/chartDrawing">
    <cdr:from>
      <cdr:x>0.79657</cdr:x>
      <cdr:y>0.82735</cdr:y>
    </cdr:from>
    <cdr:to>
      <cdr:x>0.96141</cdr:x>
      <cdr:y>0.87554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7413157" y="5031907"/>
          <a:ext cx="1534097" cy="293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/>
            <a:t>Fonte: Eurostat</a:t>
          </a:r>
          <a:endParaRPr lang="it-IT" sz="1000" baseline="0"/>
        </a:p>
        <a:p xmlns:a="http://schemas.openxmlformats.org/drawingml/2006/main">
          <a:endParaRPr lang="it-IT" sz="1000"/>
        </a:p>
      </cdr:txBody>
    </cdr:sp>
  </cdr:relSizeAnchor>
  <cdr:relSizeAnchor xmlns:cdr="http://schemas.openxmlformats.org/drawingml/2006/chartDrawing">
    <cdr:from>
      <cdr:x>0.79657</cdr:x>
      <cdr:y>0.82735</cdr:y>
    </cdr:from>
    <cdr:to>
      <cdr:x>0.96141</cdr:x>
      <cdr:y>0.87554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7413157" y="5031907"/>
          <a:ext cx="1534097" cy="293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dirty="0"/>
            <a:t>Fonte: </a:t>
          </a:r>
          <a:r>
            <a:rPr lang="it-IT" sz="1000" dirty="0" err="1"/>
            <a:t>Eurostat</a:t>
          </a:r>
          <a:endParaRPr lang="it-IT" sz="1000" baseline="0" dirty="0"/>
        </a:p>
        <a:p xmlns:a="http://schemas.openxmlformats.org/drawingml/2006/main">
          <a:endParaRPr lang="it-IT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0.86917</cdr:x>
      <cdr:y>0.75717</cdr:y>
    </cdr:from>
    <cdr:to>
      <cdr:x>0.969</cdr:x>
      <cdr:y>0.80419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708281" y="3659650"/>
          <a:ext cx="885304" cy="227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dirty="0"/>
            <a:t>Fonte: </a:t>
          </a:r>
          <a:r>
            <a:rPr lang="it-IT" sz="1000" dirty="0" smtClean="0"/>
            <a:t>Istat</a:t>
          </a:r>
          <a:endParaRPr lang="it-IT" sz="1000" baseline="0" dirty="0"/>
        </a:p>
        <a:p xmlns:a="http://schemas.openxmlformats.org/drawingml/2006/main">
          <a:endParaRPr lang="it-IT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5C39189-3CC7-420E-BA9E-3DA2DAB60650}" type="datetimeFigureOut">
              <a:rPr lang="it-IT" smtClean="0"/>
              <a:t>08/06/2018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7AE926C3-DCEF-40C2-9684-50ACC3A26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F550C137-CB0C-4F8D-80B2-375B8466CB6B}" type="datetimeFigureOut">
              <a:rPr lang="it-IT" smtClean="0"/>
              <a:t>08/06/2018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E74D08F-754D-413A-B5C5-5ABC30E16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1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381750"/>
            <a:ext cx="73437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E0DA-019E-4DFA-BDBF-DB88B368E9F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08520" y="-1"/>
            <a:ext cx="9577064" cy="131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" y="463138"/>
            <a:ext cx="19080040" cy="113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979712" y="371703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INDAGINE TRIMESTRALE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SULLA CONGIUNTURA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IN PROVINCIA DI </a:t>
            </a:r>
            <a:r>
              <a:rPr lang="it-IT" sz="2200" dirty="0" smtClean="0">
                <a:solidFill>
                  <a:schemeClr val="bg1"/>
                </a:solidFill>
                <a:latin typeface="Amazing Grotesk" pitchFamily="2" charset="0"/>
              </a:rPr>
              <a:t>TRENTO</a:t>
            </a:r>
          </a:p>
          <a:p>
            <a:pPr algn="ctr"/>
            <a:endParaRPr lang="it-IT" sz="2200" dirty="0">
              <a:solidFill>
                <a:schemeClr val="bg1"/>
              </a:solidFill>
              <a:latin typeface="Amazing Grotesk" pitchFamily="2" charset="0"/>
            </a:endParaRPr>
          </a:p>
          <a:p>
            <a:pPr algn="ctr"/>
            <a:r>
              <a:rPr lang="it-IT" sz="2200" dirty="0" smtClean="0">
                <a:solidFill>
                  <a:schemeClr val="bg1"/>
                </a:solidFill>
                <a:latin typeface="Amazing Grotesk" pitchFamily="2" charset="0"/>
              </a:rPr>
              <a:t>- 1° TRIMESTRE 2018 -</a:t>
            </a:r>
            <a:endParaRPr lang="it-IT" sz="2200" dirty="0">
              <a:solidFill>
                <a:schemeClr val="bg1"/>
              </a:solidFill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51493" y="1403686"/>
            <a:ext cx="8484782" cy="940169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ESTRATTIVE </a:t>
            </a: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/>
              <a:t>Andamento della variazione tendenziale di fatturato, </a:t>
            </a:r>
            <a:br>
              <a:rPr lang="it-IT" sz="2400" b="1" dirty="0" smtClean="0"/>
            </a:br>
            <a:r>
              <a:rPr lang="it-IT" sz="2400" b="1" dirty="0" smtClean="0"/>
              <a:t>valore della produzione e occupazione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069102" y="4153761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 </a:t>
            </a:r>
            <a:r>
              <a:rPr lang="it-IT" b="1" dirty="0" smtClean="0">
                <a:latin typeface="Amazing Grotesk" pitchFamily="2" charset="0"/>
              </a:rPr>
              <a:t>-1,6%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069102" y="4639257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-13,9% </a:t>
            </a:r>
            <a:r>
              <a:rPr lang="it-IT" sz="1000" b="1" dirty="0" smtClean="0">
                <a:latin typeface="Amazing Grotesk" pitchFamily="2" charset="0"/>
              </a:rPr>
              <a:t>val. produzione</a:t>
            </a:r>
            <a:r>
              <a:rPr lang="it-IT" sz="1000" dirty="0" smtClean="0">
                <a:latin typeface="Amazing Grotesk" pitchFamily="2" charset="0"/>
              </a:rPr>
              <a:t> 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060224" y="3659955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+14,6%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5" y="2791497"/>
            <a:ext cx="6425456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03686"/>
            <a:ext cx="7538041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COSTRUZIONI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fatturato, valore della produzione e occupazione</a:t>
            </a:r>
            <a:endParaRPr lang="it-IT" sz="25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066872" y="4612571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latin typeface="Amazing Grotesk" pitchFamily="2" charset="0"/>
              </a:rPr>
              <a:t>-0,4%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076397" y="3636125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mtClean="0">
                <a:latin typeface="Amazing Grotesk" pitchFamily="2" charset="0"/>
              </a:rPr>
              <a:t>+21,7</a:t>
            </a:r>
            <a:r>
              <a:rPr lang="it-IT" b="1" dirty="0" smtClean="0">
                <a:latin typeface="Amazing Grotesk" pitchFamily="2" charset="0"/>
              </a:rPr>
              <a:t>% </a:t>
            </a:r>
            <a:r>
              <a:rPr lang="it-IT" sz="1000" b="1" dirty="0" smtClean="0">
                <a:latin typeface="Amazing Grotesk" pitchFamily="2" charset="0"/>
              </a:rPr>
              <a:t>val. produzione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076397" y="4124348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+3,9%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6" y="2803254"/>
            <a:ext cx="6480000" cy="330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97072" y="1422736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COMMERCIO ALL’INGROSSO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occupazione e rimanenze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089526" y="4220174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 +0,9%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089524" y="3734775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+1,2% </a:t>
            </a:r>
            <a:r>
              <a:rPr lang="it-IT" sz="1000" b="1" dirty="0" smtClean="0">
                <a:latin typeface="Amazing Grotesk" pitchFamily="2" charset="0"/>
              </a:rPr>
              <a:t>fatturato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104974" y="4717996"/>
            <a:ext cx="1908000" cy="396000"/>
          </a:xfrm>
          <a:prstGeom prst="round1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-1,2% </a:t>
            </a:r>
            <a:r>
              <a:rPr lang="it-IT" sz="1000" b="1" dirty="0" smtClean="0">
                <a:latin typeface="Amazing Grotesk" pitchFamily="2" charset="0"/>
              </a:rPr>
              <a:t>rimanenze </a:t>
            </a:r>
            <a:endParaRPr lang="it-IT" sz="1000" b="1" dirty="0">
              <a:latin typeface="Amazing Grotesk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2" y="2840353"/>
            <a:ext cx="649750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51311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COMMERCIO AL DETTAGLIO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occupazione e rimanenze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5" name="Rettangolo con singolo angolo arrotondato 4"/>
          <p:cNvSpPr/>
          <p:nvPr/>
        </p:nvSpPr>
        <p:spPr>
          <a:xfrm>
            <a:off x="7088514" y="4707749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+1,5%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7088512" y="3750052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+6,6% </a:t>
            </a:r>
            <a:r>
              <a:rPr lang="it-IT" sz="1000" b="1" dirty="0" smtClean="0">
                <a:latin typeface="Amazing Grotesk" pitchFamily="2" charset="0"/>
              </a:rPr>
              <a:t>fatturato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088512" y="4229238"/>
            <a:ext cx="1908000" cy="396000"/>
          </a:xfrm>
          <a:prstGeom prst="round1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+5,7% </a:t>
            </a:r>
            <a:r>
              <a:rPr lang="it-IT" sz="1000" b="1" dirty="0" smtClean="0">
                <a:latin typeface="Amazing Grotesk" pitchFamily="2" charset="0"/>
              </a:rPr>
              <a:t>rimanenze  </a:t>
            </a:r>
            <a:endParaRPr lang="it-IT" sz="1000" b="1" dirty="0">
              <a:latin typeface="Amazing Grotesk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5" y="2893846"/>
            <a:ext cx="6475018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3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22736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TRASPORTI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valore della produzione e occupazione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071613" y="3808055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latin typeface="Amazing Grotesk" pitchFamily="2" charset="0"/>
              </a:rPr>
              <a:t>+5,6%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071613" y="4317696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+5,5% </a:t>
            </a:r>
            <a:r>
              <a:rPr lang="it-IT" sz="1000" b="1" dirty="0" smtClean="0">
                <a:latin typeface="Amazing Grotesk" pitchFamily="2" charset="0"/>
              </a:rPr>
              <a:t>val. produzione 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3" name="Rettangolo con singolo angolo arrotondato 12"/>
          <p:cNvSpPr/>
          <p:nvPr/>
        </p:nvSpPr>
        <p:spPr>
          <a:xfrm>
            <a:off x="7071154" y="4804269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+4,8%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" y="2864231"/>
            <a:ext cx="6463557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2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82009" y="1418090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SERVIZI ALLE IMPRESE E TERZIARIO AVANZATO 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valore della produzione e occupazione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7069717" y="3776762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+6,1%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058791" y="4742101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-2,8% </a:t>
            </a:r>
            <a:r>
              <a:rPr lang="it-IT" sz="1000" b="1" dirty="0" smtClean="0">
                <a:latin typeface="Amazing Grotesk" pitchFamily="2" charset="0"/>
              </a:rPr>
              <a:t>val. produzione 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069717" y="4256585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+0,3%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9" y="2913892"/>
            <a:ext cx="644000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63257" y="1388268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400" dirty="0" smtClean="0"/>
              <a:t>LE OPINIONI DEGLI IMPRENDITORI</a:t>
            </a:r>
            <a:br>
              <a:rPr lang="it-IT" sz="2400" dirty="0" smtClean="0"/>
            </a:br>
            <a:r>
              <a:rPr lang="it-IT" sz="2400" dirty="0" smtClean="0"/>
              <a:t>Giudizio sulla redditività </a:t>
            </a:r>
          </a:p>
          <a:p>
            <a:r>
              <a:rPr lang="it-IT" sz="2400" dirty="0" smtClean="0"/>
              <a:t>e situazione economica dell’impresa</a:t>
            </a:r>
            <a:endParaRPr lang="it-IT" sz="2400" dirty="0"/>
          </a:p>
        </p:txBody>
      </p:sp>
      <p:sp>
        <p:nvSpPr>
          <p:cNvPr id="21" name="CasellaDiTesto 1"/>
          <p:cNvSpPr txBox="1"/>
          <p:nvPr/>
        </p:nvSpPr>
        <p:spPr>
          <a:xfrm>
            <a:off x="7105177" y="4539652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-3,1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8064765" y="3850083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+1,7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1" y="2699174"/>
            <a:ext cx="6599580" cy="33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75714" y="1397150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400" dirty="0" smtClean="0"/>
              <a:t>LE OPINIONI DEGLI IMPRENDITORI</a:t>
            </a:r>
            <a:br>
              <a:rPr lang="it-IT" sz="2400" dirty="0" smtClean="0"/>
            </a:br>
            <a:r>
              <a:rPr lang="it-IT" sz="2400" dirty="0" smtClean="0"/>
              <a:t>Giudizio sulla redditività </a:t>
            </a:r>
          </a:p>
          <a:p>
            <a:r>
              <a:rPr lang="it-IT" sz="2400" dirty="0" smtClean="0"/>
              <a:t>e situazione economica dell’impresa tra un anno</a:t>
            </a:r>
            <a:endParaRPr lang="it-IT" sz="2400" dirty="0"/>
          </a:p>
        </p:txBody>
      </p:sp>
      <p:sp>
        <p:nvSpPr>
          <p:cNvPr id="21" name="CasellaDiTesto 1"/>
          <p:cNvSpPr txBox="1"/>
          <p:nvPr/>
        </p:nvSpPr>
        <p:spPr>
          <a:xfrm>
            <a:off x="7105177" y="4539652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-3,1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8064765" y="3850083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+1,7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2" y="2881173"/>
            <a:ext cx="7103360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520109" y="1459294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400" dirty="0" smtClean="0"/>
              <a:t>LE OPINIONI DEGLI IMPRENDITORI</a:t>
            </a:r>
            <a:br>
              <a:rPr lang="it-IT" sz="2400" dirty="0" smtClean="0"/>
            </a:br>
            <a:r>
              <a:rPr lang="it-IT" sz="2400" dirty="0" smtClean="0"/>
              <a:t>Giudizio sulla redditività </a:t>
            </a:r>
          </a:p>
          <a:p>
            <a:r>
              <a:rPr lang="it-IT" sz="2400" dirty="0" smtClean="0"/>
              <a:t>e situazione economica dell’impresa tra un anno</a:t>
            </a:r>
            <a:endParaRPr lang="it-IT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9" y="3007352"/>
            <a:ext cx="7080828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475719" y="1539188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400" dirty="0" smtClean="0"/>
              <a:t>LE OPINIONI DEGLI IMPRENDITORI</a:t>
            </a:r>
            <a:br>
              <a:rPr lang="it-IT" sz="2400" dirty="0" smtClean="0"/>
            </a:br>
            <a:r>
              <a:rPr lang="it-IT" sz="2400" dirty="0" smtClean="0"/>
              <a:t>Giudizio sulla redditività e situazione economica dell’impresa tra un anno – (serie storica)</a:t>
            </a:r>
            <a:endParaRPr lang="it-IT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8" y="2971952"/>
            <a:ext cx="6567676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9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mazing Grotesk"/>
                <a:cs typeface="Amazing Grotesk"/>
              </a:rPr>
              <a:t>1</a:t>
            </a:r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739406" y="1072238"/>
            <a:ext cx="7474688" cy="940169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 smtClean="0"/>
              <a:t>PRODOTTO INTERNO LORDO</a:t>
            </a:r>
            <a:br>
              <a:rPr lang="it-IT" sz="2500" b="1" dirty="0" smtClean="0"/>
            </a:br>
            <a:r>
              <a:rPr lang="it-IT" sz="2500" b="1" dirty="0" smtClean="0"/>
              <a:t>VARIAZIONI TENDENZIALI ANNI 2006 - 2018</a:t>
            </a:r>
            <a:endParaRPr lang="it-IT" sz="2500" b="1" dirty="0"/>
          </a:p>
        </p:txBody>
      </p:sp>
      <p:graphicFrame>
        <p:nvGraphicFramePr>
          <p:cNvPr id="6" name="Gra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04268"/>
              </p:ext>
            </p:extLst>
          </p:nvPr>
        </p:nvGraphicFramePr>
        <p:xfrm>
          <a:off x="124287" y="2021284"/>
          <a:ext cx="8895426" cy="475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2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0"/>
            <a:ext cx="91519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74100" cy="6235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247900"/>
            <a:ext cx="4216400" cy="2362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82547" y="5844259"/>
            <a:ext cx="1872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2400" i="1" baseline="30000" dirty="0">
                <a:solidFill>
                  <a:schemeClr val="bg1"/>
                </a:solidFill>
                <a:latin typeface="Amazing Grotesk Italic"/>
                <a:cs typeface="Amazing Grotesk Italic"/>
              </a:rPr>
              <a:t>www.tn.camcom.it</a:t>
            </a:r>
          </a:p>
        </p:txBody>
      </p:sp>
    </p:spTree>
    <p:extLst>
      <p:ext uri="{BB962C8B-B14F-4D97-AF65-F5344CB8AC3E}">
        <p14:creationId xmlns:p14="http://schemas.microsoft.com/office/powerpoint/2010/main" val="8262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" y="1126335"/>
            <a:ext cx="9144000" cy="940169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 smtClean="0"/>
              <a:t>PRODOTTO INTERNO LORDO – AREA EURO</a:t>
            </a:r>
            <a:br>
              <a:rPr lang="it-IT" sz="2500" b="1" dirty="0" smtClean="0"/>
            </a:br>
            <a:r>
              <a:rPr lang="it-IT" sz="2500" b="1" dirty="0" smtClean="0"/>
              <a:t>VARIAZIONI TENDENZIALI 1° trim. 2016 – 1° trim. 2018</a:t>
            </a:r>
            <a:endParaRPr lang="it-IT" sz="2500" b="1" dirty="0"/>
          </a:p>
        </p:txBody>
      </p:sp>
      <p:graphicFrame>
        <p:nvGraphicFramePr>
          <p:cNvPr id="6" name="Gra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08828"/>
              </p:ext>
            </p:extLst>
          </p:nvPr>
        </p:nvGraphicFramePr>
        <p:xfrm>
          <a:off x="372862" y="2113338"/>
          <a:ext cx="8398276" cy="471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7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7" name="Titolo 2"/>
          <p:cNvSpPr>
            <a:spLocks noGrp="1"/>
          </p:cNvSpPr>
          <p:nvPr/>
        </p:nvSpPr>
        <p:spPr>
          <a:xfrm>
            <a:off x="968021" y="1107352"/>
            <a:ext cx="7474658" cy="766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500" b="1" dirty="0">
                <a:solidFill>
                  <a:srgbClr val="B1291C"/>
                </a:solidFill>
                <a:latin typeface="Amazing Grotesk Ultra"/>
                <a:cs typeface="Amazing Grotesk Ultra"/>
              </a:rPr>
              <a:t>CONTI ECONOMICI TRIMESTRALI</a:t>
            </a:r>
            <a:br>
              <a:rPr lang="it-IT" sz="2500" b="1" dirty="0">
                <a:solidFill>
                  <a:srgbClr val="B1291C"/>
                </a:solidFill>
                <a:latin typeface="Amazing Grotesk Ultra"/>
                <a:cs typeface="Amazing Grotesk Ultra"/>
              </a:rPr>
            </a:br>
            <a:r>
              <a:rPr lang="it-IT" sz="2500" b="1" dirty="0">
                <a:solidFill>
                  <a:srgbClr val="B1291C"/>
                </a:solidFill>
                <a:latin typeface="Amazing Grotesk Ultra"/>
                <a:cs typeface="Amazing Grotesk Ultra"/>
              </a:rPr>
              <a:t>VARIAZIONI TENDENZIALI</a:t>
            </a:r>
          </a:p>
        </p:txBody>
      </p:sp>
      <p:graphicFrame>
        <p:nvGraphicFramePr>
          <p:cNvPr id="5" name="Gra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41205"/>
              </p:ext>
            </p:extLst>
          </p:nvPr>
        </p:nvGraphicFramePr>
        <p:xfrm>
          <a:off x="133165" y="1873506"/>
          <a:ext cx="8868542" cy="483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81013" y="1278735"/>
            <a:ext cx="7474688" cy="940169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Dinamica di FATTURATO e </a:t>
            </a:r>
            <a:br>
              <a:rPr lang="it-IT" sz="2800" b="1" dirty="0" smtClean="0"/>
            </a:br>
            <a:r>
              <a:rPr lang="it-IT" sz="2800" b="1" dirty="0" smtClean="0"/>
              <a:t>OCCUPAZIONE su base annua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5" name="Rettangolo con singolo angolo arrotondato 14"/>
          <p:cNvSpPr/>
          <p:nvPr/>
        </p:nvSpPr>
        <p:spPr>
          <a:xfrm>
            <a:off x="7139581" y="3767138"/>
            <a:ext cx="1836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 </a:t>
            </a:r>
            <a:r>
              <a:rPr lang="it-IT" b="1" dirty="0" smtClean="0">
                <a:latin typeface="Amazing Grotesk" pitchFamily="2" charset="0"/>
              </a:rPr>
              <a:t>+6,2% </a:t>
            </a:r>
            <a:r>
              <a:rPr lang="it-IT" sz="1000" b="1" dirty="0" smtClean="0">
                <a:latin typeface="Amazing Grotesk" pitchFamily="2" charset="0"/>
              </a:rPr>
              <a:t>fatturato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7139581" y="4246387"/>
            <a:ext cx="1836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latin typeface="Amazing Grotesk" pitchFamily="2" charset="0"/>
              </a:rPr>
              <a:t> </a:t>
            </a:r>
            <a:r>
              <a:rPr lang="it-IT" b="1" dirty="0" smtClean="0">
                <a:latin typeface="Amazing Grotesk" pitchFamily="2" charset="0"/>
              </a:rPr>
              <a:t>+2,8%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39074" y="6600110"/>
            <a:ext cx="1304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mazing Grotesk" pitchFamily="2" charset="0"/>
              </a:rPr>
              <a:t>* Scala di destra</a:t>
            </a:r>
            <a:endParaRPr lang="it-IT" sz="1000" dirty="0">
              <a:latin typeface="Amazing Grotesk" pitchFamily="2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777250"/>
            <a:ext cx="6480000" cy="32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57200" y="1345410"/>
            <a:ext cx="8141200" cy="940169"/>
          </a:xfrm>
        </p:spPr>
        <p:txBody>
          <a:bodyPr>
            <a:noAutofit/>
          </a:bodyPr>
          <a:lstStyle/>
          <a:p>
            <a:r>
              <a:rPr lang="it-IT" sz="2500" b="1" dirty="0" smtClean="0"/>
              <a:t>Dinamica delle componenti </a:t>
            </a:r>
            <a:br>
              <a:rPr lang="it-IT" sz="2500" b="1" dirty="0" smtClean="0"/>
            </a:br>
            <a:r>
              <a:rPr lang="it-IT" sz="2500" b="1" dirty="0" smtClean="0"/>
              <a:t>LOCALE, NAZIONALE ed ESTERA </a:t>
            </a:r>
            <a:br>
              <a:rPr lang="it-IT" sz="2500" b="1" dirty="0" smtClean="0"/>
            </a:br>
            <a:r>
              <a:rPr lang="it-IT" sz="2500" b="1" dirty="0" smtClean="0"/>
              <a:t>DEL FATTURATO su base annua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7049509" y="3806364"/>
            <a:ext cx="1980000" cy="396000"/>
          </a:xfrm>
          <a:prstGeom prst="round1Rect">
            <a:avLst>
              <a:gd name="adj" fmla="val 0"/>
            </a:avLst>
          </a:prstGeom>
          <a:solidFill>
            <a:srgbClr val="E46C0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+4,6</a:t>
            </a:r>
            <a:r>
              <a:rPr lang="it-IT" b="1" dirty="0" smtClean="0">
                <a:latin typeface="Amazing Grotesk" pitchFamily="2" charset="0"/>
              </a:rPr>
              <a:t>% </a:t>
            </a:r>
            <a:r>
              <a:rPr lang="it-IT" sz="1000" b="1" dirty="0" smtClean="0">
                <a:latin typeface="Amazing Grotesk" pitchFamily="2" charset="0"/>
              </a:rPr>
              <a:t>fatt. provinciale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8" name="Rettangolo con singolo angolo arrotondato 17"/>
          <p:cNvSpPr/>
          <p:nvPr/>
        </p:nvSpPr>
        <p:spPr>
          <a:xfrm>
            <a:off x="7049509" y="4278631"/>
            <a:ext cx="1980000" cy="396000"/>
          </a:xfrm>
          <a:prstGeom prst="round1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+12,5% </a:t>
            </a:r>
            <a:r>
              <a:rPr lang="it-IT" sz="1000" b="1" dirty="0" smtClean="0">
                <a:latin typeface="Amazing Grotesk" pitchFamily="2" charset="0"/>
              </a:rPr>
              <a:t>fatt. estero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9" name="Rettangolo con singolo angolo arrotondato 18"/>
          <p:cNvSpPr/>
          <p:nvPr/>
        </p:nvSpPr>
        <p:spPr>
          <a:xfrm>
            <a:off x="7039985" y="3333730"/>
            <a:ext cx="1980000" cy="396000"/>
          </a:xfrm>
          <a:prstGeom prst="round1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+4,6% </a:t>
            </a:r>
            <a:r>
              <a:rPr lang="it-IT" sz="1000" b="1" dirty="0" smtClean="0">
                <a:latin typeface="Amazing Grotesk" pitchFamily="2" charset="0"/>
              </a:rPr>
              <a:t>fatt. Italia</a:t>
            </a:r>
            <a:endParaRPr lang="it-IT" sz="1000" b="1" dirty="0">
              <a:latin typeface="Amazing Grotesk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9" y="2725350"/>
            <a:ext cx="6480000" cy="31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529632" y="1319220"/>
            <a:ext cx="7442791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Variazione del FATTURATO </a:t>
            </a:r>
          </a:p>
          <a:p>
            <a:r>
              <a:rPr lang="it-IT" sz="2500" b="1" dirty="0" smtClean="0"/>
              <a:t>su base annua per CLASSI DI ADDETTI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46455" y="3965969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 pitchFamily="2" charset="0"/>
              </a:rPr>
              <a:t>+2,3%</a:t>
            </a:r>
            <a:endParaRPr lang="it-IT" sz="14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25659" y="4035459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+2,1%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84531" y="3582728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+3,5%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47850" y="4837359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-1,0%</a:t>
            </a:r>
            <a:endParaRPr lang="it-IT" sz="1400" dirty="0">
              <a:latin typeface="Amazing Grotesk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6" y="2719386"/>
            <a:ext cx="6738201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5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303279" y="5207098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+3,4%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529634" y="1214445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Dinamica delle ORE LAVORATE su base annua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34781" y="5226148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-3,8%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13314" y="4642046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-1,8%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35723" y="4033320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+0,6%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13314" y="2860871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-1,8%</a:t>
            </a:r>
            <a:endParaRPr lang="it-IT" sz="1400" dirty="0">
              <a:latin typeface="Amazing Grotesk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7" y="2471752"/>
            <a:ext cx="6286475" cy="35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1° trimestre 2018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72484" y="1403686"/>
            <a:ext cx="6214066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400" b="1" dirty="0" smtClean="0"/>
              <a:t>INDUSTRIA MANIFATTURIERA</a:t>
            </a:r>
            <a:br>
              <a:rPr lang="it-IT" sz="2400" b="1" dirty="0" smtClean="0"/>
            </a:br>
            <a:r>
              <a:rPr lang="it-IT" sz="2400" dirty="0" smtClean="0"/>
              <a:t>Andamento della variazione tendenziale </a:t>
            </a:r>
          </a:p>
          <a:p>
            <a:r>
              <a:rPr lang="it-IT" sz="2400" dirty="0" smtClean="0"/>
              <a:t>di fatturato, occupazione e ordini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060717" y="3712726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latin typeface="Amazing Grotesk" pitchFamily="2" charset="0"/>
              </a:rPr>
              <a:t>+26,0% </a:t>
            </a:r>
            <a:r>
              <a:rPr lang="it-IT" sz="1000" b="1" dirty="0" smtClean="0">
                <a:latin typeface="Amazing Grotesk" pitchFamily="2" charset="0"/>
              </a:rPr>
              <a:t>ordini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081653" y="4730400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+2,4%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070242" y="4219826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+10,0%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7" y="2882758"/>
            <a:ext cx="6444000" cy="3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524</Words>
  <Application>Microsoft Office PowerPoint</Application>
  <PresentationFormat>Presentazione su schermo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PRODOTTO INTERNO LORDO VARIAZIONI TENDENZIALI ANNI 2006 - 2018</vt:lpstr>
      <vt:lpstr>PRODOTTO INTERNO LORDO – AREA EURO VARIAZIONI TENDENZIALI 1° trim. 2016 – 1° trim. 2018</vt:lpstr>
      <vt:lpstr>Presentazione standard di PowerPoint</vt:lpstr>
      <vt:lpstr>Dinamica di FATTURATO e  OCCUPAZIONE su base annua</vt:lpstr>
      <vt:lpstr>Dinamica delle componenti  LOCALE, NAZIONALE ed ESTERA  DEL FATTURATO su base annua</vt:lpstr>
      <vt:lpstr>Presentazione standard di PowerPoint</vt:lpstr>
      <vt:lpstr>Presentazione standard di PowerPoint</vt:lpstr>
      <vt:lpstr>Presentazione standard di PowerPoint</vt:lpstr>
      <vt:lpstr>ESTRATTIVE  Andamento della variazione tendenziale di fatturato,  valore della produzione e occupazione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Antonini Giovanna</cp:lastModifiedBy>
  <cp:revision>312</cp:revision>
  <cp:lastPrinted>2018-06-08T07:27:54Z</cp:lastPrinted>
  <dcterms:created xsi:type="dcterms:W3CDTF">2015-05-26T10:45:53Z</dcterms:created>
  <dcterms:modified xsi:type="dcterms:W3CDTF">2018-06-08T07:43:29Z</dcterms:modified>
</cp:coreProperties>
</file>